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22A5B-9C65-42CA-BA81-42D76B9260F6}" v="1" dt="2024-09-09T13:36:41.6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Nzama" userId="c4ec9cf4-cb83-401a-87ef-765e816432b4" providerId="ADAL" clId="{3BF22A5B-9C65-42CA-BA81-42D76B9260F6}"/>
    <pc:docChg chg="modSld">
      <pc:chgData name="Dr.Nzama" userId="c4ec9cf4-cb83-401a-87ef-765e816432b4" providerId="ADAL" clId="{3BF22A5B-9C65-42CA-BA81-42D76B9260F6}" dt="2024-09-09T13:36:41.601" v="0" actId="164"/>
      <pc:docMkLst>
        <pc:docMk/>
      </pc:docMkLst>
      <pc:sldChg chg="addSp modSp">
        <pc:chgData name="Dr.Nzama" userId="c4ec9cf4-cb83-401a-87ef-765e816432b4" providerId="ADAL" clId="{3BF22A5B-9C65-42CA-BA81-42D76B9260F6}" dt="2024-09-09T13:36:41.601" v="0" actId="164"/>
        <pc:sldMkLst>
          <pc:docMk/>
          <pc:sldMk cId="0" sldId="257"/>
        </pc:sldMkLst>
        <pc:spChg chg="mod">
          <ac:chgData name="Dr.Nzama" userId="c4ec9cf4-cb83-401a-87ef-765e816432b4" providerId="ADAL" clId="{3BF22A5B-9C65-42CA-BA81-42D76B9260F6}" dt="2024-09-09T13:36:41.601" v="0" actId="164"/>
          <ac:spMkLst>
            <pc:docMk/>
            <pc:sldMk cId="0" sldId="257"/>
            <ac:spMk id="5" creationId="{00000000-0000-0000-0000-000000000000}"/>
          </ac:spMkLst>
        </pc:spChg>
        <pc:grpChg chg="add mod">
          <ac:chgData name="Dr.Nzama" userId="c4ec9cf4-cb83-401a-87ef-765e816432b4" providerId="ADAL" clId="{3BF22A5B-9C65-42CA-BA81-42D76B9260F6}" dt="2024-09-09T13:36:41.601" v="0" actId="164"/>
          <ac:grpSpMkLst>
            <pc:docMk/>
            <pc:sldMk cId="0" sldId="257"/>
            <ac:grpSpMk id="10" creationId="{AEFEF3E9-21FF-D851-FF88-C899EB8766DF}"/>
          </ac:grpSpMkLst>
        </pc:grpChg>
        <pc:picChg chg="mod">
          <ac:chgData name="Dr.Nzama" userId="c4ec9cf4-cb83-401a-87ef-765e816432b4" providerId="ADAL" clId="{3BF22A5B-9C65-42CA-BA81-42D76B9260F6}" dt="2024-09-09T13:36:41.601" v="0" actId="164"/>
          <ac:picMkLst>
            <pc:docMk/>
            <pc:sldMk cId="0" sldId="257"/>
            <ac:picMk id="6" creationId="{00000000-0000-0000-0000-000000000000}"/>
          </ac:picMkLst>
        </pc:picChg>
      </pc:sldChg>
    </pc:docChg>
  </pc:docChgLst>
  <pc:docChgLst>
    <pc:chgData name="Dr.Nzama" userId="c4ec9cf4-cb83-401a-87ef-765e816432b4" providerId="ADAL" clId="{7CA32FFB-46C4-4409-A3BD-620E3D7C9D78}"/>
    <pc:docChg chg="modSld">
      <pc:chgData name="Dr.Nzama" userId="c4ec9cf4-cb83-401a-87ef-765e816432b4" providerId="ADAL" clId="{7CA32FFB-46C4-4409-A3BD-620E3D7C9D78}" dt="2024-08-16T11:12:09.922" v="3" actId="122"/>
      <pc:docMkLst>
        <pc:docMk/>
      </pc:docMkLst>
      <pc:sldChg chg="modSp mod">
        <pc:chgData name="Dr.Nzama" userId="c4ec9cf4-cb83-401a-87ef-765e816432b4" providerId="ADAL" clId="{7CA32FFB-46C4-4409-A3BD-620E3D7C9D78}" dt="2024-08-16T11:12:09.922" v="3" actId="122"/>
        <pc:sldMkLst>
          <pc:docMk/>
          <pc:sldMk cId="0" sldId="256"/>
        </pc:sldMkLst>
        <pc:spChg chg="mod">
          <ac:chgData name="Dr.Nzama" userId="c4ec9cf4-cb83-401a-87ef-765e816432b4" providerId="ADAL" clId="{7CA32FFB-46C4-4409-A3BD-620E3D7C9D78}" dt="2024-08-16T11:12:09.922" v="3" actId="122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8741" y="587121"/>
            <a:ext cx="4906517" cy="587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367" y="1776476"/>
            <a:ext cx="8297265" cy="365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6579" y="6287366"/>
            <a:ext cx="287654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6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dws.gov.za/wem/currentstudi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ws.gov.za/wem/currentstudies/defaul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742" y="1072972"/>
            <a:ext cx="83538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REFINEMNT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OF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STRATERGIC </a:t>
            </a:r>
            <a:r>
              <a:rPr sz="2400" spc="-30" dirty="0">
                <a:solidFill>
                  <a:srgbClr val="FFFFFF"/>
                </a:solidFill>
              </a:rPr>
              <a:t>GROUNDWATER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SOU</a:t>
            </a:r>
            <a:r>
              <a:rPr lang="en-GB" sz="2400" dirty="0">
                <a:solidFill>
                  <a:srgbClr val="FFFFFF"/>
                </a:solidFill>
              </a:rPr>
              <a:t>R</a:t>
            </a:r>
            <a:r>
              <a:rPr sz="2400" dirty="0">
                <a:solidFill>
                  <a:srgbClr val="FFFFFF"/>
                </a:solidFill>
              </a:rPr>
              <a:t>CE</a:t>
            </a:r>
            <a:r>
              <a:rPr sz="2400" spc="-15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AREAS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25" dirty="0">
                <a:solidFill>
                  <a:srgbClr val="FFFFFF"/>
                </a:solidFill>
              </a:rPr>
              <a:t>OF </a:t>
            </a:r>
            <a:r>
              <a:rPr sz="2400" dirty="0">
                <a:solidFill>
                  <a:srgbClr val="FFFFFF"/>
                </a:solidFill>
              </a:rPr>
              <a:t>SOUTH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AFRICA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37743" y="3115183"/>
            <a:ext cx="962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Presented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by: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9394" y="3115183"/>
            <a:ext cx="1084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Umvoto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743" y="2543683"/>
            <a:ext cx="3326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799715" y="1305178"/>
            <a:ext cx="6235065" cy="121920"/>
          </a:xfrm>
          <a:custGeom>
            <a:avLst/>
            <a:gdLst/>
            <a:ahLst/>
            <a:cxnLst/>
            <a:rect l="l" t="t" r="r" b="b"/>
            <a:pathLst>
              <a:path w="6235065" h="121919">
                <a:moveTo>
                  <a:pt x="3642982" y="0"/>
                </a:moveTo>
                <a:lnTo>
                  <a:pt x="1564754" y="0"/>
                </a:lnTo>
                <a:lnTo>
                  <a:pt x="0" y="0"/>
                </a:lnTo>
                <a:lnTo>
                  <a:pt x="0" y="121920"/>
                </a:lnTo>
                <a:lnTo>
                  <a:pt x="1564640" y="121920"/>
                </a:lnTo>
                <a:lnTo>
                  <a:pt x="3642982" y="121920"/>
                </a:lnTo>
                <a:lnTo>
                  <a:pt x="3642982" y="0"/>
                </a:lnTo>
                <a:close/>
              </a:path>
              <a:path w="6235065" h="121919">
                <a:moveTo>
                  <a:pt x="6234963" y="0"/>
                </a:moveTo>
                <a:lnTo>
                  <a:pt x="5721350" y="0"/>
                </a:lnTo>
                <a:lnTo>
                  <a:pt x="3642995" y="0"/>
                </a:lnTo>
                <a:lnTo>
                  <a:pt x="3642995" y="121920"/>
                </a:lnTo>
                <a:lnTo>
                  <a:pt x="5721350" y="121920"/>
                </a:lnTo>
                <a:lnTo>
                  <a:pt x="6234963" y="121920"/>
                </a:lnTo>
                <a:lnTo>
                  <a:pt x="6234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643" y="1276540"/>
            <a:ext cx="8992235" cy="4797425"/>
            <a:chOff x="71643" y="1276540"/>
            <a:chExt cx="8992235" cy="4797425"/>
          </a:xfrm>
        </p:grpSpPr>
        <p:sp>
          <p:nvSpPr>
            <p:cNvPr id="5" name="object 5"/>
            <p:cNvSpPr/>
            <p:nvPr/>
          </p:nvSpPr>
          <p:spPr>
            <a:xfrm>
              <a:off x="100215" y="1427098"/>
              <a:ext cx="8934450" cy="106680"/>
            </a:xfrm>
            <a:custGeom>
              <a:avLst/>
              <a:gdLst/>
              <a:ahLst/>
              <a:cxnLst/>
              <a:rect l="l" t="t" r="r" b="b"/>
              <a:pathLst>
                <a:path w="8934450" h="106680">
                  <a:moveTo>
                    <a:pt x="2699474" y="0"/>
                  </a:moveTo>
                  <a:lnTo>
                    <a:pt x="644994" y="0"/>
                  </a:lnTo>
                  <a:lnTo>
                    <a:pt x="286664" y="0"/>
                  </a:lnTo>
                  <a:lnTo>
                    <a:pt x="0" y="0"/>
                  </a:lnTo>
                  <a:lnTo>
                    <a:pt x="0" y="106680"/>
                  </a:lnTo>
                  <a:lnTo>
                    <a:pt x="286664" y="106680"/>
                  </a:lnTo>
                  <a:lnTo>
                    <a:pt x="644994" y="106680"/>
                  </a:lnTo>
                  <a:lnTo>
                    <a:pt x="2699474" y="106680"/>
                  </a:lnTo>
                  <a:lnTo>
                    <a:pt x="2699474" y="0"/>
                  </a:lnTo>
                  <a:close/>
                </a:path>
                <a:path w="8934450" h="106680">
                  <a:moveTo>
                    <a:pt x="3063710" y="0"/>
                  </a:moveTo>
                  <a:lnTo>
                    <a:pt x="2872689" y="0"/>
                  </a:lnTo>
                  <a:lnTo>
                    <a:pt x="2699499" y="0"/>
                  </a:lnTo>
                  <a:lnTo>
                    <a:pt x="2699499" y="106680"/>
                  </a:lnTo>
                  <a:lnTo>
                    <a:pt x="2872600" y="106680"/>
                  </a:lnTo>
                  <a:lnTo>
                    <a:pt x="3063710" y="106680"/>
                  </a:lnTo>
                  <a:lnTo>
                    <a:pt x="3063710" y="0"/>
                  </a:lnTo>
                  <a:close/>
                </a:path>
                <a:path w="8934450" h="106680">
                  <a:moveTo>
                    <a:pt x="3230943" y="0"/>
                  </a:moveTo>
                  <a:lnTo>
                    <a:pt x="3063735" y="0"/>
                  </a:lnTo>
                  <a:lnTo>
                    <a:pt x="3063735" y="106680"/>
                  </a:lnTo>
                  <a:lnTo>
                    <a:pt x="3230943" y="106680"/>
                  </a:lnTo>
                  <a:lnTo>
                    <a:pt x="3230943" y="0"/>
                  </a:lnTo>
                  <a:close/>
                </a:path>
                <a:path w="8934450" h="106680">
                  <a:moveTo>
                    <a:pt x="3559391" y="0"/>
                  </a:moveTo>
                  <a:lnTo>
                    <a:pt x="3368357" y="0"/>
                  </a:lnTo>
                  <a:lnTo>
                    <a:pt x="3230994" y="0"/>
                  </a:lnTo>
                  <a:lnTo>
                    <a:pt x="3230994" y="106680"/>
                  </a:lnTo>
                  <a:lnTo>
                    <a:pt x="3368281" y="106680"/>
                  </a:lnTo>
                  <a:lnTo>
                    <a:pt x="3559391" y="106680"/>
                  </a:lnTo>
                  <a:lnTo>
                    <a:pt x="3559391" y="0"/>
                  </a:lnTo>
                  <a:close/>
                </a:path>
                <a:path w="8934450" h="106680">
                  <a:moveTo>
                    <a:pt x="3738588" y="0"/>
                  </a:moveTo>
                  <a:lnTo>
                    <a:pt x="3559416" y="0"/>
                  </a:lnTo>
                  <a:lnTo>
                    <a:pt x="3559416" y="106680"/>
                  </a:lnTo>
                  <a:lnTo>
                    <a:pt x="3738588" y="106680"/>
                  </a:lnTo>
                  <a:lnTo>
                    <a:pt x="3738588" y="0"/>
                  </a:lnTo>
                  <a:close/>
                </a:path>
                <a:path w="8934450" h="106680">
                  <a:moveTo>
                    <a:pt x="3905821" y="0"/>
                  </a:moveTo>
                  <a:lnTo>
                    <a:pt x="3738613" y="0"/>
                  </a:lnTo>
                  <a:lnTo>
                    <a:pt x="3738613" y="106680"/>
                  </a:lnTo>
                  <a:lnTo>
                    <a:pt x="3905821" y="106680"/>
                  </a:lnTo>
                  <a:lnTo>
                    <a:pt x="3905821" y="0"/>
                  </a:lnTo>
                  <a:close/>
                </a:path>
                <a:path w="8934450" h="106680">
                  <a:moveTo>
                    <a:pt x="4264114" y="0"/>
                  </a:moveTo>
                  <a:lnTo>
                    <a:pt x="4085044" y="0"/>
                  </a:lnTo>
                  <a:lnTo>
                    <a:pt x="3905872" y="0"/>
                  </a:lnTo>
                  <a:lnTo>
                    <a:pt x="3905872" y="106680"/>
                  </a:lnTo>
                  <a:lnTo>
                    <a:pt x="4084942" y="106680"/>
                  </a:lnTo>
                  <a:lnTo>
                    <a:pt x="4264114" y="106680"/>
                  </a:lnTo>
                  <a:lnTo>
                    <a:pt x="4264114" y="0"/>
                  </a:lnTo>
                  <a:close/>
                </a:path>
                <a:path w="8934450" h="106680">
                  <a:moveTo>
                    <a:pt x="4431347" y="0"/>
                  </a:moveTo>
                  <a:lnTo>
                    <a:pt x="4264139" y="0"/>
                  </a:lnTo>
                  <a:lnTo>
                    <a:pt x="4264139" y="106680"/>
                  </a:lnTo>
                  <a:lnTo>
                    <a:pt x="4431347" y="106680"/>
                  </a:lnTo>
                  <a:lnTo>
                    <a:pt x="4431347" y="0"/>
                  </a:lnTo>
                  <a:close/>
                </a:path>
                <a:path w="8934450" h="106680">
                  <a:moveTo>
                    <a:pt x="4604588" y="0"/>
                  </a:moveTo>
                  <a:lnTo>
                    <a:pt x="4431398" y="0"/>
                  </a:lnTo>
                  <a:lnTo>
                    <a:pt x="4431398" y="106680"/>
                  </a:lnTo>
                  <a:lnTo>
                    <a:pt x="4604588" y="106680"/>
                  </a:lnTo>
                  <a:lnTo>
                    <a:pt x="4604588" y="0"/>
                  </a:lnTo>
                  <a:close/>
                </a:path>
                <a:path w="8934450" h="106680">
                  <a:moveTo>
                    <a:pt x="4950917" y="0"/>
                  </a:moveTo>
                  <a:lnTo>
                    <a:pt x="4777816" y="0"/>
                  </a:lnTo>
                  <a:lnTo>
                    <a:pt x="4604626" y="0"/>
                  </a:lnTo>
                  <a:lnTo>
                    <a:pt x="4604626" y="106680"/>
                  </a:lnTo>
                  <a:lnTo>
                    <a:pt x="4777727" y="106680"/>
                  </a:lnTo>
                  <a:lnTo>
                    <a:pt x="4950917" y="106680"/>
                  </a:lnTo>
                  <a:lnTo>
                    <a:pt x="4950917" y="0"/>
                  </a:lnTo>
                  <a:close/>
                </a:path>
                <a:path w="8934450" h="106680">
                  <a:moveTo>
                    <a:pt x="5142065" y="0"/>
                  </a:moveTo>
                  <a:lnTo>
                    <a:pt x="4950955" y="0"/>
                  </a:lnTo>
                  <a:lnTo>
                    <a:pt x="4950955" y="106680"/>
                  </a:lnTo>
                  <a:lnTo>
                    <a:pt x="5142065" y="106680"/>
                  </a:lnTo>
                  <a:lnTo>
                    <a:pt x="5142065" y="0"/>
                  </a:lnTo>
                  <a:close/>
                </a:path>
                <a:path w="8934450" h="106680">
                  <a:moveTo>
                    <a:pt x="5309298" y="0"/>
                  </a:moveTo>
                  <a:lnTo>
                    <a:pt x="5142090" y="0"/>
                  </a:lnTo>
                  <a:lnTo>
                    <a:pt x="5142090" y="106680"/>
                  </a:lnTo>
                  <a:lnTo>
                    <a:pt x="5309298" y="106680"/>
                  </a:lnTo>
                  <a:lnTo>
                    <a:pt x="5309298" y="0"/>
                  </a:lnTo>
                  <a:close/>
                </a:path>
                <a:path w="8934450" h="106680">
                  <a:moveTo>
                    <a:pt x="5637746" y="0"/>
                  </a:moveTo>
                  <a:lnTo>
                    <a:pt x="5446700" y="0"/>
                  </a:lnTo>
                  <a:lnTo>
                    <a:pt x="5309349" y="0"/>
                  </a:lnTo>
                  <a:lnTo>
                    <a:pt x="5309349" y="106680"/>
                  </a:lnTo>
                  <a:lnTo>
                    <a:pt x="5446636" y="106680"/>
                  </a:lnTo>
                  <a:lnTo>
                    <a:pt x="5637746" y="106680"/>
                  </a:lnTo>
                  <a:lnTo>
                    <a:pt x="5637746" y="0"/>
                  </a:lnTo>
                  <a:close/>
                </a:path>
                <a:path w="8934450" h="106680">
                  <a:moveTo>
                    <a:pt x="5816943" y="0"/>
                  </a:moveTo>
                  <a:lnTo>
                    <a:pt x="5637771" y="0"/>
                  </a:lnTo>
                  <a:lnTo>
                    <a:pt x="5637771" y="106680"/>
                  </a:lnTo>
                  <a:lnTo>
                    <a:pt x="5816943" y="106680"/>
                  </a:lnTo>
                  <a:lnTo>
                    <a:pt x="5816943" y="0"/>
                  </a:lnTo>
                  <a:close/>
                </a:path>
                <a:path w="8934450" h="106680">
                  <a:moveTo>
                    <a:pt x="5984189" y="0"/>
                  </a:moveTo>
                  <a:lnTo>
                    <a:pt x="5816968" y="0"/>
                  </a:lnTo>
                  <a:lnTo>
                    <a:pt x="5816968" y="106680"/>
                  </a:lnTo>
                  <a:lnTo>
                    <a:pt x="5984189" y="106680"/>
                  </a:lnTo>
                  <a:lnTo>
                    <a:pt x="5984189" y="0"/>
                  </a:lnTo>
                  <a:close/>
                </a:path>
                <a:path w="8934450" h="106680">
                  <a:moveTo>
                    <a:pt x="6342469" y="0"/>
                  </a:moveTo>
                  <a:lnTo>
                    <a:pt x="6163399" y="0"/>
                  </a:lnTo>
                  <a:lnTo>
                    <a:pt x="5984227" y="0"/>
                  </a:lnTo>
                  <a:lnTo>
                    <a:pt x="5984227" y="106680"/>
                  </a:lnTo>
                  <a:lnTo>
                    <a:pt x="6163297" y="106680"/>
                  </a:lnTo>
                  <a:lnTo>
                    <a:pt x="6342469" y="106680"/>
                  </a:lnTo>
                  <a:lnTo>
                    <a:pt x="6342469" y="0"/>
                  </a:lnTo>
                  <a:close/>
                </a:path>
                <a:path w="8934450" h="106680">
                  <a:moveTo>
                    <a:pt x="6509715" y="0"/>
                  </a:moveTo>
                  <a:lnTo>
                    <a:pt x="6342494" y="0"/>
                  </a:lnTo>
                  <a:lnTo>
                    <a:pt x="6342494" y="106680"/>
                  </a:lnTo>
                  <a:lnTo>
                    <a:pt x="6509715" y="106680"/>
                  </a:lnTo>
                  <a:lnTo>
                    <a:pt x="6509715" y="0"/>
                  </a:lnTo>
                  <a:close/>
                </a:path>
                <a:path w="8934450" h="106680">
                  <a:moveTo>
                    <a:pt x="6682943" y="0"/>
                  </a:moveTo>
                  <a:lnTo>
                    <a:pt x="6509753" y="0"/>
                  </a:lnTo>
                  <a:lnTo>
                    <a:pt x="6509753" y="106680"/>
                  </a:lnTo>
                  <a:lnTo>
                    <a:pt x="6682943" y="106680"/>
                  </a:lnTo>
                  <a:lnTo>
                    <a:pt x="6682943" y="0"/>
                  </a:lnTo>
                  <a:close/>
                </a:path>
                <a:path w="8934450" h="106680">
                  <a:moveTo>
                    <a:pt x="7029272" y="0"/>
                  </a:moveTo>
                  <a:lnTo>
                    <a:pt x="6856171" y="0"/>
                  </a:lnTo>
                  <a:lnTo>
                    <a:pt x="6682981" y="0"/>
                  </a:lnTo>
                  <a:lnTo>
                    <a:pt x="6682981" y="106680"/>
                  </a:lnTo>
                  <a:lnTo>
                    <a:pt x="6856082" y="106680"/>
                  </a:lnTo>
                  <a:lnTo>
                    <a:pt x="7029272" y="106680"/>
                  </a:lnTo>
                  <a:lnTo>
                    <a:pt x="7029272" y="0"/>
                  </a:lnTo>
                  <a:close/>
                </a:path>
                <a:path w="8934450" h="106680">
                  <a:moveTo>
                    <a:pt x="7220420" y="0"/>
                  </a:moveTo>
                  <a:lnTo>
                    <a:pt x="7029310" y="0"/>
                  </a:lnTo>
                  <a:lnTo>
                    <a:pt x="7029310" y="106680"/>
                  </a:lnTo>
                  <a:lnTo>
                    <a:pt x="7220420" y="106680"/>
                  </a:lnTo>
                  <a:lnTo>
                    <a:pt x="7220420" y="0"/>
                  </a:lnTo>
                  <a:close/>
                </a:path>
                <a:path w="8934450" h="106680">
                  <a:moveTo>
                    <a:pt x="7387666" y="0"/>
                  </a:moveTo>
                  <a:lnTo>
                    <a:pt x="7220445" y="0"/>
                  </a:lnTo>
                  <a:lnTo>
                    <a:pt x="7220445" y="106680"/>
                  </a:lnTo>
                  <a:lnTo>
                    <a:pt x="7387666" y="106680"/>
                  </a:lnTo>
                  <a:lnTo>
                    <a:pt x="7387666" y="0"/>
                  </a:lnTo>
                  <a:close/>
                </a:path>
                <a:path w="8934450" h="106680">
                  <a:moveTo>
                    <a:pt x="7716101" y="0"/>
                  </a:moveTo>
                  <a:lnTo>
                    <a:pt x="7525067" y="0"/>
                  </a:lnTo>
                  <a:lnTo>
                    <a:pt x="7387704" y="0"/>
                  </a:lnTo>
                  <a:lnTo>
                    <a:pt x="7387704" y="106680"/>
                  </a:lnTo>
                  <a:lnTo>
                    <a:pt x="7524991" y="106680"/>
                  </a:lnTo>
                  <a:lnTo>
                    <a:pt x="7716101" y="106680"/>
                  </a:lnTo>
                  <a:lnTo>
                    <a:pt x="7716101" y="0"/>
                  </a:lnTo>
                  <a:close/>
                </a:path>
                <a:path w="8934450" h="106680">
                  <a:moveTo>
                    <a:pt x="7895298" y="0"/>
                  </a:moveTo>
                  <a:lnTo>
                    <a:pt x="7716126" y="0"/>
                  </a:lnTo>
                  <a:lnTo>
                    <a:pt x="7716126" y="106680"/>
                  </a:lnTo>
                  <a:lnTo>
                    <a:pt x="7895298" y="106680"/>
                  </a:lnTo>
                  <a:lnTo>
                    <a:pt x="7895298" y="0"/>
                  </a:lnTo>
                  <a:close/>
                </a:path>
                <a:path w="8934450" h="106680">
                  <a:moveTo>
                    <a:pt x="8241627" y="0"/>
                  </a:moveTo>
                  <a:lnTo>
                    <a:pt x="8062544" y="0"/>
                  </a:lnTo>
                  <a:lnTo>
                    <a:pt x="7895323" y="0"/>
                  </a:lnTo>
                  <a:lnTo>
                    <a:pt x="7895323" y="106680"/>
                  </a:lnTo>
                  <a:lnTo>
                    <a:pt x="8062455" y="106680"/>
                  </a:lnTo>
                  <a:lnTo>
                    <a:pt x="8241627" y="106680"/>
                  </a:lnTo>
                  <a:lnTo>
                    <a:pt x="8241627" y="0"/>
                  </a:lnTo>
                  <a:close/>
                </a:path>
                <a:path w="8934450" h="106680">
                  <a:moveTo>
                    <a:pt x="8420824" y="0"/>
                  </a:moveTo>
                  <a:lnTo>
                    <a:pt x="8241652" y="0"/>
                  </a:lnTo>
                  <a:lnTo>
                    <a:pt x="8241652" y="106680"/>
                  </a:lnTo>
                  <a:lnTo>
                    <a:pt x="8420824" y="106680"/>
                  </a:lnTo>
                  <a:lnTo>
                    <a:pt x="8420824" y="0"/>
                  </a:lnTo>
                  <a:close/>
                </a:path>
                <a:path w="8934450" h="106680">
                  <a:moveTo>
                    <a:pt x="8588070" y="0"/>
                  </a:moveTo>
                  <a:lnTo>
                    <a:pt x="8420849" y="0"/>
                  </a:lnTo>
                  <a:lnTo>
                    <a:pt x="8420849" y="106680"/>
                  </a:lnTo>
                  <a:lnTo>
                    <a:pt x="8588070" y="106680"/>
                  </a:lnTo>
                  <a:lnTo>
                    <a:pt x="8588070" y="0"/>
                  </a:lnTo>
                  <a:close/>
                </a:path>
                <a:path w="8934450" h="106680">
                  <a:moveTo>
                    <a:pt x="8934399" y="0"/>
                  </a:moveTo>
                  <a:lnTo>
                    <a:pt x="8761298" y="0"/>
                  </a:lnTo>
                  <a:lnTo>
                    <a:pt x="8588108" y="0"/>
                  </a:lnTo>
                  <a:lnTo>
                    <a:pt x="8588108" y="106680"/>
                  </a:lnTo>
                  <a:lnTo>
                    <a:pt x="8761209" y="106680"/>
                  </a:lnTo>
                  <a:lnTo>
                    <a:pt x="8934399" y="106680"/>
                  </a:lnTo>
                  <a:lnTo>
                    <a:pt x="893439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215" y="1533778"/>
              <a:ext cx="8934450" cy="1066800"/>
            </a:xfrm>
            <a:custGeom>
              <a:avLst/>
              <a:gdLst/>
              <a:ahLst/>
              <a:cxnLst/>
              <a:rect l="l" t="t" r="r" b="b"/>
              <a:pathLst>
                <a:path w="8934450" h="1066800">
                  <a:moveTo>
                    <a:pt x="2699474" y="0"/>
                  </a:moveTo>
                  <a:lnTo>
                    <a:pt x="644994" y="0"/>
                  </a:lnTo>
                  <a:lnTo>
                    <a:pt x="286664" y="0"/>
                  </a:lnTo>
                  <a:lnTo>
                    <a:pt x="0" y="0"/>
                  </a:lnTo>
                  <a:lnTo>
                    <a:pt x="0" y="1066800"/>
                  </a:lnTo>
                  <a:lnTo>
                    <a:pt x="286664" y="1066800"/>
                  </a:lnTo>
                  <a:lnTo>
                    <a:pt x="286664" y="152400"/>
                  </a:lnTo>
                  <a:lnTo>
                    <a:pt x="644994" y="152400"/>
                  </a:lnTo>
                  <a:lnTo>
                    <a:pt x="2699474" y="152400"/>
                  </a:lnTo>
                  <a:lnTo>
                    <a:pt x="2699474" y="0"/>
                  </a:lnTo>
                  <a:close/>
                </a:path>
                <a:path w="8934450" h="1066800">
                  <a:moveTo>
                    <a:pt x="3063710" y="0"/>
                  </a:moveTo>
                  <a:lnTo>
                    <a:pt x="2872689" y="0"/>
                  </a:lnTo>
                  <a:lnTo>
                    <a:pt x="2699499" y="0"/>
                  </a:lnTo>
                  <a:lnTo>
                    <a:pt x="2699499" y="152400"/>
                  </a:lnTo>
                  <a:lnTo>
                    <a:pt x="2872600" y="152400"/>
                  </a:lnTo>
                  <a:lnTo>
                    <a:pt x="3063710" y="152400"/>
                  </a:lnTo>
                  <a:lnTo>
                    <a:pt x="3063710" y="0"/>
                  </a:lnTo>
                  <a:close/>
                </a:path>
                <a:path w="8934450" h="1066800">
                  <a:moveTo>
                    <a:pt x="3230943" y="0"/>
                  </a:moveTo>
                  <a:lnTo>
                    <a:pt x="3063735" y="0"/>
                  </a:lnTo>
                  <a:lnTo>
                    <a:pt x="3063735" y="152400"/>
                  </a:lnTo>
                  <a:lnTo>
                    <a:pt x="3230943" y="152400"/>
                  </a:lnTo>
                  <a:lnTo>
                    <a:pt x="3230943" y="0"/>
                  </a:lnTo>
                  <a:close/>
                </a:path>
                <a:path w="8934450" h="1066800">
                  <a:moveTo>
                    <a:pt x="3559391" y="0"/>
                  </a:moveTo>
                  <a:lnTo>
                    <a:pt x="3368357" y="0"/>
                  </a:lnTo>
                  <a:lnTo>
                    <a:pt x="3230994" y="0"/>
                  </a:lnTo>
                  <a:lnTo>
                    <a:pt x="3230994" y="152400"/>
                  </a:lnTo>
                  <a:lnTo>
                    <a:pt x="3368281" y="152400"/>
                  </a:lnTo>
                  <a:lnTo>
                    <a:pt x="3559391" y="152400"/>
                  </a:lnTo>
                  <a:lnTo>
                    <a:pt x="3559391" y="0"/>
                  </a:lnTo>
                  <a:close/>
                </a:path>
                <a:path w="8934450" h="1066800">
                  <a:moveTo>
                    <a:pt x="3738588" y="0"/>
                  </a:moveTo>
                  <a:lnTo>
                    <a:pt x="3559416" y="0"/>
                  </a:lnTo>
                  <a:lnTo>
                    <a:pt x="3559416" y="152400"/>
                  </a:lnTo>
                  <a:lnTo>
                    <a:pt x="3738588" y="152400"/>
                  </a:lnTo>
                  <a:lnTo>
                    <a:pt x="3738588" y="0"/>
                  </a:lnTo>
                  <a:close/>
                </a:path>
                <a:path w="8934450" h="1066800">
                  <a:moveTo>
                    <a:pt x="3905821" y="0"/>
                  </a:moveTo>
                  <a:lnTo>
                    <a:pt x="3738613" y="0"/>
                  </a:lnTo>
                  <a:lnTo>
                    <a:pt x="3738613" y="152400"/>
                  </a:lnTo>
                  <a:lnTo>
                    <a:pt x="3905821" y="152400"/>
                  </a:lnTo>
                  <a:lnTo>
                    <a:pt x="3905821" y="0"/>
                  </a:lnTo>
                  <a:close/>
                </a:path>
                <a:path w="8934450" h="1066800">
                  <a:moveTo>
                    <a:pt x="4264114" y="0"/>
                  </a:moveTo>
                  <a:lnTo>
                    <a:pt x="4085044" y="0"/>
                  </a:lnTo>
                  <a:lnTo>
                    <a:pt x="3905872" y="0"/>
                  </a:lnTo>
                  <a:lnTo>
                    <a:pt x="3905872" y="152400"/>
                  </a:lnTo>
                  <a:lnTo>
                    <a:pt x="4084942" y="152400"/>
                  </a:lnTo>
                  <a:lnTo>
                    <a:pt x="4264114" y="152400"/>
                  </a:lnTo>
                  <a:lnTo>
                    <a:pt x="4264114" y="0"/>
                  </a:lnTo>
                  <a:close/>
                </a:path>
                <a:path w="8934450" h="1066800">
                  <a:moveTo>
                    <a:pt x="4431347" y="0"/>
                  </a:moveTo>
                  <a:lnTo>
                    <a:pt x="4264139" y="0"/>
                  </a:lnTo>
                  <a:lnTo>
                    <a:pt x="4264139" y="152400"/>
                  </a:lnTo>
                  <a:lnTo>
                    <a:pt x="4431347" y="152400"/>
                  </a:lnTo>
                  <a:lnTo>
                    <a:pt x="4431347" y="0"/>
                  </a:lnTo>
                  <a:close/>
                </a:path>
                <a:path w="8934450" h="1066800">
                  <a:moveTo>
                    <a:pt x="4604588" y="0"/>
                  </a:moveTo>
                  <a:lnTo>
                    <a:pt x="4431398" y="0"/>
                  </a:lnTo>
                  <a:lnTo>
                    <a:pt x="4431398" y="152400"/>
                  </a:lnTo>
                  <a:lnTo>
                    <a:pt x="4604588" y="152400"/>
                  </a:lnTo>
                  <a:lnTo>
                    <a:pt x="4604588" y="0"/>
                  </a:lnTo>
                  <a:close/>
                </a:path>
                <a:path w="8934450" h="1066800">
                  <a:moveTo>
                    <a:pt x="4950917" y="0"/>
                  </a:moveTo>
                  <a:lnTo>
                    <a:pt x="4777816" y="0"/>
                  </a:lnTo>
                  <a:lnTo>
                    <a:pt x="4604626" y="0"/>
                  </a:lnTo>
                  <a:lnTo>
                    <a:pt x="4604626" y="152400"/>
                  </a:lnTo>
                  <a:lnTo>
                    <a:pt x="4777727" y="152400"/>
                  </a:lnTo>
                  <a:lnTo>
                    <a:pt x="4950917" y="152400"/>
                  </a:lnTo>
                  <a:lnTo>
                    <a:pt x="4950917" y="0"/>
                  </a:lnTo>
                  <a:close/>
                </a:path>
                <a:path w="8934450" h="1066800">
                  <a:moveTo>
                    <a:pt x="5142065" y="0"/>
                  </a:moveTo>
                  <a:lnTo>
                    <a:pt x="4950955" y="0"/>
                  </a:lnTo>
                  <a:lnTo>
                    <a:pt x="4950955" y="152400"/>
                  </a:lnTo>
                  <a:lnTo>
                    <a:pt x="5142065" y="152400"/>
                  </a:lnTo>
                  <a:lnTo>
                    <a:pt x="5142065" y="0"/>
                  </a:lnTo>
                  <a:close/>
                </a:path>
                <a:path w="8934450" h="1066800">
                  <a:moveTo>
                    <a:pt x="5309298" y="0"/>
                  </a:moveTo>
                  <a:lnTo>
                    <a:pt x="5142090" y="0"/>
                  </a:lnTo>
                  <a:lnTo>
                    <a:pt x="5142090" y="152400"/>
                  </a:lnTo>
                  <a:lnTo>
                    <a:pt x="5309298" y="152400"/>
                  </a:lnTo>
                  <a:lnTo>
                    <a:pt x="5309298" y="0"/>
                  </a:lnTo>
                  <a:close/>
                </a:path>
                <a:path w="8934450" h="1066800">
                  <a:moveTo>
                    <a:pt x="5637746" y="0"/>
                  </a:moveTo>
                  <a:lnTo>
                    <a:pt x="5446700" y="0"/>
                  </a:lnTo>
                  <a:lnTo>
                    <a:pt x="5309349" y="0"/>
                  </a:lnTo>
                  <a:lnTo>
                    <a:pt x="5309349" y="152400"/>
                  </a:lnTo>
                  <a:lnTo>
                    <a:pt x="5446636" y="152400"/>
                  </a:lnTo>
                  <a:lnTo>
                    <a:pt x="5637746" y="152400"/>
                  </a:lnTo>
                  <a:lnTo>
                    <a:pt x="5637746" y="0"/>
                  </a:lnTo>
                  <a:close/>
                </a:path>
                <a:path w="8934450" h="1066800">
                  <a:moveTo>
                    <a:pt x="5816943" y="0"/>
                  </a:moveTo>
                  <a:lnTo>
                    <a:pt x="5637771" y="0"/>
                  </a:lnTo>
                  <a:lnTo>
                    <a:pt x="5637771" y="152400"/>
                  </a:lnTo>
                  <a:lnTo>
                    <a:pt x="5816943" y="152400"/>
                  </a:lnTo>
                  <a:lnTo>
                    <a:pt x="5816943" y="0"/>
                  </a:lnTo>
                  <a:close/>
                </a:path>
                <a:path w="8934450" h="1066800">
                  <a:moveTo>
                    <a:pt x="5984189" y="0"/>
                  </a:moveTo>
                  <a:lnTo>
                    <a:pt x="5816968" y="0"/>
                  </a:lnTo>
                  <a:lnTo>
                    <a:pt x="5816968" y="152400"/>
                  </a:lnTo>
                  <a:lnTo>
                    <a:pt x="5984189" y="152400"/>
                  </a:lnTo>
                  <a:lnTo>
                    <a:pt x="5984189" y="0"/>
                  </a:lnTo>
                  <a:close/>
                </a:path>
                <a:path w="8934450" h="1066800">
                  <a:moveTo>
                    <a:pt x="6342469" y="0"/>
                  </a:moveTo>
                  <a:lnTo>
                    <a:pt x="6163399" y="0"/>
                  </a:lnTo>
                  <a:lnTo>
                    <a:pt x="5984227" y="0"/>
                  </a:lnTo>
                  <a:lnTo>
                    <a:pt x="5984227" y="152400"/>
                  </a:lnTo>
                  <a:lnTo>
                    <a:pt x="6163297" y="152400"/>
                  </a:lnTo>
                  <a:lnTo>
                    <a:pt x="6342469" y="152400"/>
                  </a:lnTo>
                  <a:lnTo>
                    <a:pt x="6342469" y="0"/>
                  </a:lnTo>
                  <a:close/>
                </a:path>
                <a:path w="8934450" h="1066800">
                  <a:moveTo>
                    <a:pt x="6509715" y="0"/>
                  </a:moveTo>
                  <a:lnTo>
                    <a:pt x="6342494" y="0"/>
                  </a:lnTo>
                  <a:lnTo>
                    <a:pt x="6342494" y="152400"/>
                  </a:lnTo>
                  <a:lnTo>
                    <a:pt x="6509715" y="152400"/>
                  </a:lnTo>
                  <a:lnTo>
                    <a:pt x="6509715" y="0"/>
                  </a:lnTo>
                  <a:close/>
                </a:path>
                <a:path w="8934450" h="1066800">
                  <a:moveTo>
                    <a:pt x="6682943" y="0"/>
                  </a:moveTo>
                  <a:lnTo>
                    <a:pt x="6509753" y="0"/>
                  </a:lnTo>
                  <a:lnTo>
                    <a:pt x="6509753" y="152400"/>
                  </a:lnTo>
                  <a:lnTo>
                    <a:pt x="6682943" y="152400"/>
                  </a:lnTo>
                  <a:lnTo>
                    <a:pt x="6682943" y="0"/>
                  </a:lnTo>
                  <a:close/>
                </a:path>
                <a:path w="8934450" h="1066800">
                  <a:moveTo>
                    <a:pt x="7029272" y="0"/>
                  </a:moveTo>
                  <a:lnTo>
                    <a:pt x="6856171" y="0"/>
                  </a:lnTo>
                  <a:lnTo>
                    <a:pt x="6682981" y="0"/>
                  </a:lnTo>
                  <a:lnTo>
                    <a:pt x="6682981" y="152400"/>
                  </a:lnTo>
                  <a:lnTo>
                    <a:pt x="6856082" y="152400"/>
                  </a:lnTo>
                  <a:lnTo>
                    <a:pt x="7029272" y="152400"/>
                  </a:lnTo>
                  <a:lnTo>
                    <a:pt x="7029272" y="0"/>
                  </a:lnTo>
                  <a:close/>
                </a:path>
                <a:path w="8934450" h="1066800">
                  <a:moveTo>
                    <a:pt x="7220420" y="0"/>
                  </a:moveTo>
                  <a:lnTo>
                    <a:pt x="7029310" y="0"/>
                  </a:lnTo>
                  <a:lnTo>
                    <a:pt x="7029310" y="152400"/>
                  </a:lnTo>
                  <a:lnTo>
                    <a:pt x="7220420" y="152400"/>
                  </a:lnTo>
                  <a:lnTo>
                    <a:pt x="7220420" y="0"/>
                  </a:lnTo>
                  <a:close/>
                </a:path>
                <a:path w="8934450" h="1066800">
                  <a:moveTo>
                    <a:pt x="7387666" y="0"/>
                  </a:moveTo>
                  <a:lnTo>
                    <a:pt x="7220445" y="0"/>
                  </a:lnTo>
                  <a:lnTo>
                    <a:pt x="7220445" y="152400"/>
                  </a:lnTo>
                  <a:lnTo>
                    <a:pt x="7387666" y="152400"/>
                  </a:lnTo>
                  <a:lnTo>
                    <a:pt x="7387666" y="0"/>
                  </a:lnTo>
                  <a:close/>
                </a:path>
                <a:path w="8934450" h="1066800">
                  <a:moveTo>
                    <a:pt x="7716101" y="0"/>
                  </a:moveTo>
                  <a:lnTo>
                    <a:pt x="7525067" y="0"/>
                  </a:lnTo>
                  <a:lnTo>
                    <a:pt x="7387704" y="0"/>
                  </a:lnTo>
                  <a:lnTo>
                    <a:pt x="7387704" y="152400"/>
                  </a:lnTo>
                  <a:lnTo>
                    <a:pt x="7524991" y="152400"/>
                  </a:lnTo>
                  <a:lnTo>
                    <a:pt x="7716101" y="152400"/>
                  </a:lnTo>
                  <a:lnTo>
                    <a:pt x="7716101" y="0"/>
                  </a:lnTo>
                  <a:close/>
                </a:path>
                <a:path w="8934450" h="1066800">
                  <a:moveTo>
                    <a:pt x="7895298" y="0"/>
                  </a:moveTo>
                  <a:lnTo>
                    <a:pt x="7716126" y="0"/>
                  </a:lnTo>
                  <a:lnTo>
                    <a:pt x="7716126" y="152400"/>
                  </a:lnTo>
                  <a:lnTo>
                    <a:pt x="7895298" y="152400"/>
                  </a:lnTo>
                  <a:lnTo>
                    <a:pt x="7895298" y="0"/>
                  </a:lnTo>
                  <a:close/>
                </a:path>
                <a:path w="8934450" h="1066800">
                  <a:moveTo>
                    <a:pt x="8241627" y="0"/>
                  </a:moveTo>
                  <a:lnTo>
                    <a:pt x="8062544" y="0"/>
                  </a:lnTo>
                  <a:lnTo>
                    <a:pt x="7895323" y="0"/>
                  </a:lnTo>
                  <a:lnTo>
                    <a:pt x="7895323" y="152400"/>
                  </a:lnTo>
                  <a:lnTo>
                    <a:pt x="8062455" y="152400"/>
                  </a:lnTo>
                  <a:lnTo>
                    <a:pt x="8241627" y="152400"/>
                  </a:lnTo>
                  <a:lnTo>
                    <a:pt x="8241627" y="0"/>
                  </a:lnTo>
                  <a:close/>
                </a:path>
                <a:path w="8934450" h="1066800">
                  <a:moveTo>
                    <a:pt x="8420824" y="0"/>
                  </a:moveTo>
                  <a:lnTo>
                    <a:pt x="8241652" y="0"/>
                  </a:lnTo>
                  <a:lnTo>
                    <a:pt x="8241652" y="152400"/>
                  </a:lnTo>
                  <a:lnTo>
                    <a:pt x="8420824" y="152400"/>
                  </a:lnTo>
                  <a:lnTo>
                    <a:pt x="8420824" y="0"/>
                  </a:lnTo>
                  <a:close/>
                </a:path>
                <a:path w="8934450" h="1066800">
                  <a:moveTo>
                    <a:pt x="8588070" y="0"/>
                  </a:moveTo>
                  <a:lnTo>
                    <a:pt x="8420849" y="0"/>
                  </a:lnTo>
                  <a:lnTo>
                    <a:pt x="8420849" y="152400"/>
                  </a:lnTo>
                  <a:lnTo>
                    <a:pt x="8588070" y="152400"/>
                  </a:lnTo>
                  <a:lnTo>
                    <a:pt x="8588070" y="0"/>
                  </a:lnTo>
                  <a:close/>
                </a:path>
                <a:path w="8934450" h="1066800">
                  <a:moveTo>
                    <a:pt x="8934399" y="0"/>
                  </a:moveTo>
                  <a:lnTo>
                    <a:pt x="8761298" y="0"/>
                  </a:lnTo>
                  <a:lnTo>
                    <a:pt x="8588108" y="0"/>
                  </a:lnTo>
                  <a:lnTo>
                    <a:pt x="8588108" y="152400"/>
                  </a:lnTo>
                  <a:lnTo>
                    <a:pt x="8761209" y="152400"/>
                  </a:lnTo>
                  <a:lnTo>
                    <a:pt x="8934399" y="152400"/>
                  </a:lnTo>
                  <a:lnTo>
                    <a:pt x="893439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9715" y="1686178"/>
              <a:ext cx="6235065" cy="396240"/>
            </a:xfrm>
            <a:custGeom>
              <a:avLst/>
              <a:gdLst/>
              <a:ahLst/>
              <a:cxnLst/>
              <a:rect l="l" t="t" r="r" b="b"/>
              <a:pathLst>
                <a:path w="6235065" h="396239">
                  <a:moveTo>
                    <a:pt x="364210" y="0"/>
                  </a:moveTo>
                  <a:lnTo>
                    <a:pt x="173189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274320"/>
                  </a:lnTo>
                  <a:lnTo>
                    <a:pt x="173189" y="274320"/>
                  </a:lnTo>
                  <a:lnTo>
                    <a:pt x="173189" y="121920"/>
                  </a:lnTo>
                  <a:lnTo>
                    <a:pt x="364210" y="121920"/>
                  </a:lnTo>
                  <a:lnTo>
                    <a:pt x="364210" y="0"/>
                  </a:lnTo>
                  <a:close/>
                </a:path>
                <a:path w="6235065" h="396239">
                  <a:moveTo>
                    <a:pt x="531444" y="0"/>
                  </a:moveTo>
                  <a:lnTo>
                    <a:pt x="364236" y="0"/>
                  </a:lnTo>
                  <a:lnTo>
                    <a:pt x="364236" y="121920"/>
                  </a:lnTo>
                  <a:lnTo>
                    <a:pt x="364236" y="274320"/>
                  </a:lnTo>
                  <a:lnTo>
                    <a:pt x="531444" y="274320"/>
                  </a:lnTo>
                  <a:lnTo>
                    <a:pt x="531444" y="121920"/>
                  </a:lnTo>
                  <a:lnTo>
                    <a:pt x="531444" y="0"/>
                  </a:lnTo>
                  <a:close/>
                </a:path>
                <a:path w="6235065" h="396239">
                  <a:moveTo>
                    <a:pt x="859891" y="274320"/>
                  </a:moveTo>
                  <a:lnTo>
                    <a:pt x="668782" y="274320"/>
                  </a:lnTo>
                  <a:lnTo>
                    <a:pt x="668782" y="396240"/>
                  </a:lnTo>
                  <a:lnTo>
                    <a:pt x="859891" y="396240"/>
                  </a:lnTo>
                  <a:lnTo>
                    <a:pt x="859891" y="274320"/>
                  </a:lnTo>
                  <a:close/>
                </a:path>
                <a:path w="6235065" h="396239">
                  <a:moveTo>
                    <a:pt x="859891" y="0"/>
                  </a:moveTo>
                  <a:lnTo>
                    <a:pt x="668858" y="0"/>
                  </a:lnTo>
                  <a:lnTo>
                    <a:pt x="531495" y="0"/>
                  </a:lnTo>
                  <a:lnTo>
                    <a:pt x="531495" y="121920"/>
                  </a:lnTo>
                  <a:lnTo>
                    <a:pt x="668782" y="121920"/>
                  </a:lnTo>
                  <a:lnTo>
                    <a:pt x="859891" y="121920"/>
                  </a:lnTo>
                  <a:lnTo>
                    <a:pt x="859891" y="0"/>
                  </a:lnTo>
                  <a:close/>
                </a:path>
                <a:path w="6235065" h="396239">
                  <a:moveTo>
                    <a:pt x="1039088" y="0"/>
                  </a:moveTo>
                  <a:lnTo>
                    <a:pt x="859917" y="0"/>
                  </a:lnTo>
                  <a:lnTo>
                    <a:pt x="859917" y="121920"/>
                  </a:lnTo>
                  <a:lnTo>
                    <a:pt x="859917" y="274320"/>
                  </a:lnTo>
                  <a:lnTo>
                    <a:pt x="1039088" y="274320"/>
                  </a:lnTo>
                  <a:lnTo>
                    <a:pt x="1039088" y="121920"/>
                  </a:lnTo>
                  <a:lnTo>
                    <a:pt x="1039088" y="0"/>
                  </a:lnTo>
                  <a:close/>
                </a:path>
                <a:path w="6235065" h="396239">
                  <a:moveTo>
                    <a:pt x="1206322" y="0"/>
                  </a:moveTo>
                  <a:lnTo>
                    <a:pt x="1039114" y="0"/>
                  </a:lnTo>
                  <a:lnTo>
                    <a:pt x="1039114" y="121920"/>
                  </a:lnTo>
                  <a:lnTo>
                    <a:pt x="1206322" y="121920"/>
                  </a:lnTo>
                  <a:lnTo>
                    <a:pt x="1206322" y="0"/>
                  </a:lnTo>
                  <a:close/>
                </a:path>
                <a:path w="6235065" h="396239">
                  <a:moveTo>
                    <a:pt x="1564614" y="0"/>
                  </a:moveTo>
                  <a:lnTo>
                    <a:pt x="1385544" y="0"/>
                  </a:lnTo>
                  <a:lnTo>
                    <a:pt x="1206373" y="0"/>
                  </a:lnTo>
                  <a:lnTo>
                    <a:pt x="1206373" y="121920"/>
                  </a:lnTo>
                  <a:lnTo>
                    <a:pt x="1385443" y="121920"/>
                  </a:lnTo>
                  <a:lnTo>
                    <a:pt x="1385443" y="274320"/>
                  </a:lnTo>
                  <a:lnTo>
                    <a:pt x="1564614" y="274320"/>
                  </a:lnTo>
                  <a:lnTo>
                    <a:pt x="1564614" y="121920"/>
                  </a:lnTo>
                  <a:lnTo>
                    <a:pt x="1564614" y="0"/>
                  </a:lnTo>
                  <a:close/>
                </a:path>
                <a:path w="6235065" h="396239">
                  <a:moveTo>
                    <a:pt x="1731848" y="274320"/>
                  </a:moveTo>
                  <a:lnTo>
                    <a:pt x="1564640" y="274320"/>
                  </a:lnTo>
                  <a:lnTo>
                    <a:pt x="1564640" y="396240"/>
                  </a:lnTo>
                  <a:lnTo>
                    <a:pt x="1731848" y="396240"/>
                  </a:lnTo>
                  <a:lnTo>
                    <a:pt x="1731848" y="274320"/>
                  </a:lnTo>
                  <a:close/>
                </a:path>
                <a:path w="6235065" h="396239">
                  <a:moveTo>
                    <a:pt x="1731848" y="0"/>
                  </a:moveTo>
                  <a:lnTo>
                    <a:pt x="1564640" y="0"/>
                  </a:lnTo>
                  <a:lnTo>
                    <a:pt x="1564640" y="121920"/>
                  </a:lnTo>
                  <a:lnTo>
                    <a:pt x="1731848" y="121920"/>
                  </a:lnTo>
                  <a:lnTo>
                    <a:pt x="1731848" y="0"/>
                  </a:lnTo>
                  <a:close/>
                </a:path>
                <a:path w="6235065" h="396239">
                  <a:moveTo>
                    <a:pt x="1905088" y="0"/>
                  </a:moveTo>
                  <a:lnTo>
                    <a:pt x="1731899" y="0"/>
                  </a:lnTo>
                  <a:lnTo>
                    <a:pt x="1731899" y="121920"/>
                  </a:lnTo>
                  <a:lnTo>
                    <a:pt x="1905088" y="121920"/>
                  </a:lnTo>
                  <a:lnTo>
                    <a:pt x="1905088" y="0"/>
                  </a:lnTo>
                  <a:close/>
                </a:path>
                <a:path w="6235065" h="396239">
                  <a:moveTo>
                    <a:pt x="2251418" y="0"/>
                  </a:moveTo>
                  <a:lnTo>
                    <a:pt x="2078316" y="0"/>
                  </a:lnTo>
                  <a:lnTo>
                    <a:pt x="1905127" y="0"/>
                  </a:lnTo>
                  <a:lnTo>
                    <a:pt x="1905127" y="121920"/>
                  </a:lnTo>
                  <a:lnTo>
                    <a:pt x="1905127" y="274320"/>
                  </a:lnTo>
                  <a:lnTo>
                    <a:pt x="2078316" y="274320"/>
                  </a:lnTo>
                  <a:lnTo>
                    <a:pt x="2078316" y="121920"/>
                  </a:lnTo>
                  <a:lnTo>
                    <a:pt x="2251418" y="121920"/>
                  </a:lnTo>
                  <a:lnTo>
                    <a:pt x="2251418" y="0"/>
                  </a:lnTo>
                  <a:close/>
                </a:path>
                <a:path w="6235065" h="396239">
                  <a:moveTo>
                    <a:pt x="2442565" y="0"/>
                  </a:moveTo>
                  <a:lnTo>
                    <a:pt x="2251456" y="0"/>
                  </a:lnTo>
                  <a:lnTo>
                    <a:pt x="2251456" y="121920"/>
                  </a:lnTo>
                  <a:lnTo>
                    <a:pt x="2442565" y="121920"/>
                  </a:lnTo>
                  <a:lnTo>
                    <a:pt x="2442565" y="0"/>
                  </a:lnTo>
                  <a:close/>
                </a:path>
                <a:path w="6235065" h="396239">
                  <a:moveTo>
                    <a:pt x="2609799" y="274320"/>
                  </a:moveTo>
                  <a:lnTo>
                    <a:pt x="2442591" y="274320"/>
                  </a:lnTo>
                  <a:lnTo>
                    <a:pt x="2442591" y="396240"/>
                  </a:lnTo>
                  <a:lnTo>
                    <a:pt x="2609799" y="396240"/>
                  </a:lnTo>
                  <a:lnTo>
                    <a:pt x="2609799" y="274320"/>
                  </a:lnTo>
                  <a:close/>
                </a:path>
                <a:path w="6235065" h="396239">
                  <a:moveTo>
                    <a:pt x="2609799" y="0"/>
                  </a:moveTo>
                  <a:lnTo>
                    <a:pt x="2442591" y="0"/>
                  </a:lnTo>
                  <a:lnTo>
                    <a:pt x="2442591" y="121920"/>
                  </a:lnTo>
                  <a:lnTo>
                    <a:pt x="2609799" y="121920"/>
                  </a:lnTo>
                  <a:lnTo>
                    <a:pt x="2609799" y="0"/>
                  </a:lnTo>
                  <a:close/>
                </a:path>
                <a:path w="6235065" h="396239">
                  <a:moveTo>
                    <a:pt x="2938246" y="0"/>
                  </a:moveTo>
                  <a:lnTo>
                    <a:pt x="2747200" y="0"/>
                  </a:lnTo>
                  <a:lnTo>
                    <a:pt x="2609850" y="0"/>
                  </a:lnTo>
                  <a:lnTo>
                    <a:pt x="2609850" y="121920"/>
                  </a:lnTo>
                  <a:lnTo>
                    <a:pt x="2609850" y="274320"/>
                  </a:lnTo>
                  <a:lnTo>
                    <a:pt x="2747200" y="274320"/>
                  </a:lnTo>
                  <a:lnTo>
                    <a:pt x="2747200" y="121920"/>
                  </a:lnTo>
                  <a:lnTo>
                    <a:pt x="2938246" y="121920"/>
                  </a:lnTo>
                  <a:lnTo>
                    <a:pt x="2938246" y="0"/>
                  </a:lnTo>
                  <a:close/>
                </a:path>
                <a:path w="6235065" h="396239">
                  <a:moveTo>
                    <a:pt x="3117443" y="0"/>
                  </a:moveTo>
                  <a:lnTo>
                    <a:pt x="2938272" y="0"/>
                  </a:lnTo>
                  <a:lnTo>
                    <a:pt x="2938272" y="121920"/>
                  </a:lnTo>
                  <a:lnTo>
                    <a:pt x="3117443" y="121920"/>
                  </a:lnTo>
                  <a:lnTo>
                    <a:pt x="3117443" y="0"/>
                  </a:lnTo>
                  <a:close/>
                </a:path>
                <a:path w="6235065" h="396239">
                  <a:moveTo>
                    <a:pt x="3284690" y="0"/>
                  </a:moveTo>
                  <a:lnTo>
                    <a:pt x="3117469" y="0"/>
                  </a:lnTo>
                  <a:lnTo>
                    <a:pt x="3117469" y="121920"/>
                  </a:lnTo>
                  <a:lnTo>
                    <a:pt x="3284690" y="121920"/>
                  </a:lnTo>
                  <a:lnTo>
                    <a:pt x="3284690" y="0"/>
                  </a:lnTo>
                  <a:close/>
                </a:path>
                <a:path w="6235065" h="396239">
                  <a:moveTo>
                    <a:pt x="3642969" y="0"/>
                  </a:moveTo>
                  <a:lnTo>
                    <a:pt x="3463899" y="0"/>
                  </a:lnTo>
                  <a:lnTo>
                    <a:pt x="3284728" y="0"/>
                  </a:lnTo>
                  <a:lnTo>
                    <a:pt x="3284728" y="121920"/>
                  </a:lnTo>
                  <a:lnTo>
                    <a:pt x="3284728" y="274320"/>
                  </a:lnTo>
                  <a:lnTo>
                    <a:pt x="3463798" y="274320"/>
                  </a:lnTo>
                  <a:lnTo>
                    <a:pt x="3463798" y="396240"/>
                  </a:lnTo>
                  <a:lnTo>
                    <a:pt x="3642969" y="396240"/>
                  </a:lnTo>
                  <a:lnTo>
                    <a:pt x="3642969" y="274320"/>
                  </a:lnTo>
                  <a:lnTo>
                    <a:pt x="3463899" y="274320"/>
                  </a:lnTo>
                  <a:lnTo>
                    <a:pt x="3463899" y="121920"/>
                  </a:lnTo>
                  <a:lnTo>
                    <a:pt x="3642969" y="121920"/>
                  </a:lnTo>
                  <a:lnTo>
                    <a:pt x="3642969" y="0"/>
                  </a:lnTo>
                  <a:close/>
                </a:path>
                <a:path w="6235065" h="396239">
                  <a:moveTo>
                    <a:pt x="3810216" y="0"/>
                  </a:moveTo>
                  <a:lnTo>
                    <a:pt x="3642995" y="0"/>
                  </a:lnTo>
                  <a:lnTo>
                    <a:pt x="3642995" y="121920"/>
                  </a:lnTo>
                  <a:lnTo>
                    <a:pt x="3810216" y="121920"/>
                  </a:lnTo>
                  <a:lnTo>
                    <a:pt x="3810216" y="0"/>
                  </a:lnTo>
                  <a:close/>
                </a:path>
                <a:path w="6235065" h="396239">
                  <a:moveTo>
                    <a:pt x="3983444" y="0"/>
                  </a:moveTo>
                  <a:lnTo>
                    <a:pt x="3810254" y="0"/>
                  </a:lnTo>
                  <a:lnTo>
                    <a:pt x="3810254" y="121920"/>
                  </a:lnTo>
                  <a:lnTo>
                    <a:pt x="3810254" y="274320"/>
                  </a:lnTo>
                  <a:lnTo>
                    <a:pt x="3983444" y="274320"/>
                  </a:lnTo>
                  <a:lnTo>
                    <a:pt x="3983444" y="121920"/>
                  </a:lnTo>
                  <a:lnTo>
                    <a:pt x="3983444" y="0"/>
                  </a:lnTo>
                  <a:close/>
                </a:path>
                <a:path w="6235065" h="396239">
                  <a:moveTo>
                    <a:pt x="4329773" y="0"/>
                  </a:moveTo>
                  <a:lnTo>
                    <a:pt x="4156672" y="0"/>
                  </a:lnTo>
                  <a:lnTo>
                    <a:pt x="3983482" y="0"/>
                  </a:lnTo>
                  <a:lnTo>
                    <a:pt x="3983482" y="121920"/>
                  </a:lnTo>
                  <a:lnTo>
                    <a:pt x="4156583" y="121920"/>
                  </a:lnTo>
                  <a:lnTo>
                    <a:pt x="4329773" y="121920"/>
                  </a:lnTo>
                  <a:lnTo>
                    <a:pt x="4329773" y="0"/>
                  </a:lnTo>
                  <a:close/>
                </a:path>
                <a:path w="6235065" h="396239">
                  <a:moveTo>
                    <a:pt x="4520920" y="0"/>
                  </a:moveTo>
                  <a:lnTo>
                    <a:pt x="4329811" y="0"/>
                  </a:lnTo>
                  <a:lnTo>
                    <a:pt x="4329811" y="121920"/>
                  </a:lnTo>
                  <a:lnTo>
                    <a:pt x="4520920" y="121920"/>
                  </a:lnTo>
                  <a:lnTo>
                    <a:pt x="4520920" y="0"/>
                  </a:lnTo>
                  <a:close/>
                </a:path>
                <a:path w="6235065" h="396239">
                  <a:moveTo>
                    <a:pt x="4688167" y="0"/>
                  </a:moveTo>
                  <a:lnTo>
                    <a:pt x="4520946" y="0"/>
                  </a:lnTo>
                  <a:lnTo>
                    <a:pt x="4520946" y="121920"/>
                  </a:lnTo>
                  <a:lnTo>
                    <a:pt x="4520946" y="274320"/>
                  </a:lnTo>
                  <a:lnTo>
                    <a:pt x="4688167" y="274320"/>
                  </a:lnTo>
                  <a:lnTo>
                    <a:pt x="4688167" y="121920"/>
                  </a:lnTo>
                  <a:lnTo>
                    <a:pt x="4688167" y="0"/>
                  </a:lnTo>
                  <a:close/>
                </a:path>
                <a:path w="6235065" h="396239">
                  <a:moveTo>
                    <a:pt x="5016601" y="0"/>
                  </a:moveTo>
                  <a:lnTo>
                    <a:pt x="4825568" y="0"/>
                  </a:lnTo>
                  <a:lnTo>
                    <a:pt x="4688205" y="0"/>
                  </a:lnTo>
                  <a:lnTo>
                    <a:pt x="4688205" y="121920"/>
                  </a:lnTo>
                  <a:lnTo>
                    <a:pt x="4825492" y="121920"/>
                  </a:lnTo>
                  <a:lnTo>
                    <a:pt x="4825492" y="274320"/>
                  </a:lnTo>
                  <a:lnTo>
                    <a:pt x="4688205" y="274320"/>
                  </a:lnTo>
                  <a:lnTo>
                    <a:pt x="4688205" y="396240"/>
                  </a:lnTo>
                  <a:lnTo>
                    <a:pt x="4825568" y="396240"/>
                  </a:lnTo>
                  <a:lnTo>
                    <a:pt x="4825568" y="274320"/>
                  </a:lnTo>
                  <a:lnTo>
                    <a:pt x="5016601" y="274320"/>
                  </a:lnTo>
                  <a:lnTo>
                    <a:pt x="5016601" y="121920"/>
                  </a:lnTo>
                  <a:lnTo>
                    <a:pt x="5016601" y="0"/>
                  </a:lnTo>
                  <a:close/>
                </a:path>
                <a:path w="6235065" h="396239">
                  <a:moveTo>
                    <a:pt x="5195798" y="0"/>
                  </a:moveTo>
                  <a:lnTo>
                    <a:pt x="5016627" y="0"/>
                  </a:lnTo>
                  <a:lnTo>
                    <a:pt x="5016627" y="121920"/>
                  </a:lnTo>
                  <a:lnTo>
                    <a:pt x="5195798" y="121920"/>
                  </a:lnTo>
                  <a:lnTo>
                    <a:pt x="5195798" y="0"/>
                  </a:lnTo>
                  <a:close/>
                </a:path>
                <a:path w="6235065" h="396239">
                  <a:moveTo>
                    <a:pt x="5542127" y="0"/>
                  </a:moveTo>
                  <a:lnTo>
                    <a:pt x="5363045" y="0"/>
                  </a:lnTo>
                  <a:lnTo>
                    <a:pt x="5195824" y="0"/>
                  </a:lnTo>
                  <a:lnTo>
                    <a:pt x="5195824" y="121920"/>
                  </a:lnTo>
                  <a:lnTo>
                    <a:pt x="5362956" y="121920"/>
                  </a:lnTo>
                  <a:lnTo>
                    <a:pt x="5362956" y="274320"/>
                  </a:lnTo>
                  <a:lnTo>
                    <a:pt x="5542127" y="274320"/>
                  </a:lnTo>
                  <a:lnTo>
                    <a:pt x="5542127" y="121920"/>
                  </a:lnTo>
                  <a:lnTo>
                    <a:pt x="5542127" y="0"/>
                  </a:lnTo>
                  <a:close/>
                </a:path>
                <a:path w="6235065" h="396239">
                  <a:moveTo>
                    <a:pt x="5721324" y="274320"/>
                  </a:moveTo>
                  <a:lnTo>
                    <a:pt x="5542153" y="274320"/>
                  </a:lnTo>
                  <a:lnTo>
                    <a:pt x="5542153" y="396240"/>
                  </a:lnTo>
                  <a:lnTo>
                    <a:pt x="5721324" y="396240"/>
                  </a:lnTo>
                  <a:lnTo>
                    <a:pt x="5721324" y="274320"/>
                  </a:lnTo>
                  <a:close/>
                </a:path>
                <a:path w="6235065" h="396239">
                  <a:moveTo>
                    <a:pt x="5721324" y="0"/>
                  </a:moveTo>
                  <a:lnTo>
                    <a:pt x="5542153" y="0"/>
                  </a:lnTo>
                  <a:lnTo>
                    <a:pt x="5542153" y="121920"/>
                  </a:lnTo>
                  <a:lnTo>
                    <a:pt x="5721324" y="121920"/>
                  </a:lnTo>
                  <a:lnTo>
                    <a:pt x="5721324" y="0"/>
                  </a:lnTo>
                  <a:close/>
                </a:path>
                <a:path w="6235065" h="396239">
                  <a:moveTo>
                    <a:pt x="5888571" y="0"/>
                  </a:moveTo>
                  <a:lnTo>
                    <a:pt x="5721350" y="0"/>
                  </a:lnTo>
                  <a:lnTo>
                    <a:pt x="5721350" y="121920"/>
                  </a:lnTo>
                  <a:lnTo>
                    <a:pt x="5888571" y="121920"/>
                  </a:lnTo>
                  <a:lnTo>
                    <a:pt x="5888571" y="0"/>
                  </a:lnTo>
                  <a:close/>
                </a:path>
                <a:path w="6235065" h="396239">
                  <a:moveTo>
                    <a:pt x="6234900" y="0"/>
                  </a:moveTo>
                  <a:lnTo>
                    <a:pt x="6061799" y="0"/>
                  </a:lnTo>
                  <a:lnTo>
                    <a:pt x="5888609" y="0"/>
                  </a:lnTo>
                  <a:lnTo>
                    <a:pt x="5888609" y="121920"/>
                  </a:lnTo>
                  <a:lnTo>
                    <a:pt x="5888609" y="274320"/>
                  </a:lnTo>
                  <a:lnTo>
                    <a:pt x="6061799" y="274320"/>
                  </a:lnTo>
                  <a:lnTo>
                    <a:pt x="6061799" y="121920"/>
                  </a:lnTo>
                  <a:lnTo>
                    <a:pt x="6234900" y="121920"/>
                  </a:lnTo>
                  <a:lnTo>
                    <a:pt x="6234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880" y="2082418"/>
              <a:ext cx="8648065" cy="121920"/>
            </a:xfrm>
            <a:custGeom>
              <a:avLst/>
              <a:gdLst/>
              <a:ahLst/>
              <a:cxnLst/>
              <a:rect l="l" t="t" r="r" b="b"/>
              <a:pathLst>
                <a:path w="8648065" h="121919">
                  <a:moveTo>
                    <a:pt x="2412809" y="0"/>
                  </a:moveTo>
                  <a:lnTo>
                    <a:pt x="358330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358330" y="121920"/>
                  </a:lnTo>
                  <a:lnTo>
                    <a:pt x="2412809" y="121920"/>
                  </a:lnTo>
                  <a:lnTo>
                    <a:pt x="2412809" y="0"/>
                  </a:lnTo>
                  <a:close/>
                </a:path>
                <a:path w="8648065" h="121919">
                  <a:moveTo>
                    <a:pt x="2777045" y="0"/>
                  </a:moveTo>
                  <a:lnTo>
                    <a:pt x="2586024" y="0"/>
                  </a:lnTo>
                  <a:lnTo>
                    <a:pt x="2412835" y="0"/>
                  </a:lnTo>
                  <a:lnTo>
                    <a:pt x="2412835" y="121920"/>
                  </a:lnTo>
                  <a:lnTo>
                    <a:pt x="2585936" y="121920"/>
                  </a:lnTo>
                  <a:lnTo>
                    <a:pt x="2777045" y="121920"/>
                  </a:lnTo>
                  <a:lnTo>
                    <a:pt x="2777045" y="0"/>
                  </a:lnTo>
                  <a:close/>
                </a:path>
                <a:path w="8648065" h="121919">
                  <a:moveTo>
                    <a:pt x="2944279" y="0"/>
                  </a:moveTo>
                  <a:lnTo>
                    <a:pt x="2777071" y="0"/>
                  </a:lnTo>
                  <a:lnTo>
                    <a:pt x="2777071" y="121920"/>
                  </a:lnTo>
                  <a:lnTo>
                    <a:pt x="2944279" y="121920"/>
                  </a:lnTo>
                  <a:lnTo>
                    <a:pt x="2944279" y="0"/>
                  </a:lnTo>
                  <a:close/>
                </a:path>
                <a:path w="8648065" h="121919">
                  <a:moveTo>
                    <a:pt x="3272726" y="0"/>
                  </a:moveTo>
                  <a:lnTo>
                    <a:pt x="3081693" y="0"/>
                  </a:lnTo>
                  <a:lnTo>
                    <a:pt x="2944330" y="0"/>
                  </a:lnTo>
                  <a:lnTo>
                    <a:pt x="2944330" y="121920"/>
                  </a:lnTo>
                  <a:lnTo>
                    <a:pt x="3081617" y="121920"/>
                  </a:lnTo>
                  <a:lnTo>
                    <a:pt x="3272726" y="121920"/>
                  </a:lnTo>
                  <a:lnTo>
                    <a:pt x="3272726" y="0"/>
                  </a:lnTo>
                  <a:close/>
                </a:path>
                <a:path w="8648065" h="121919">
                  <a:moveTo>
                    <a:pt x="3451923" y="0"/>
                  </a:moveTo>
                  <a:lnTo>
                    <a:pt x="3272752" y="0"/>
                  </a:lnTo>
                  <a:lnTo>
                    <a:pt x="3272752" y="121920"/>
                  </a:lnTo>
                  <a:lnTo>
                    <a:pt x="3451923" y="121920"/>
                  </a:lnTo>
                  <a:lnTo>
                    <a:pt x="3451923" y="0"/>
                  </a:lnTo>
                  <a:close/>
                </a:path>
                <a:path w="8648065" h="121919">
                  <a:moveTo>
                    <a:pt x="3619157" y="0"/>
                  </a:moveTo>
                  <a:lnTo>
                    <a:pt x="3451949" y="0"/>
                  </a:lnTo>
                  <a:lnTo>
                    <a:pt x="3451949" y="121920"/>
                  </a:lnTo>
                  <a:lnTo>
                    <a:pt x="3619157" y="121920"/>
                  </a:lnTo>
                  <a:lnTo>
                    <a:pt x="3619157" y="0"/>
                  </a:lnTo>
                  <a:close/>
                </a:path>
                <a:path w="8648065" h="121919">
                  <a:moveTo>
                    <a:pt x="3977449" y="0"/>
                  </a:moveTo>
                  <a:lnTo>
                    <a:pt x="3798379" y="0"/>
                  </a:lnTo>
                  <a:lnTo>
                    <a:pt x="3619208" y="0"/>
                  </a:lnTo>
                  <a:lnTo>
                    <a:pt x="3619208" y="121920"/>
                  </a:lnTo>
                  <a:lnTo>
                    <a:pt x="3798278" y="121920"/>
                  </a:lnTo>
                  <a:lnTo>
                    <a:pt x="3977449" y="121920"/>
                  </a:lnTo>
                  <a:lnTo>
                    <a:pt x="3977449" y="0"/>
                  </a:lnTo>
                  <a:close/>
                </a:path>
                <a:path w="8648065" h="121919">
                  <a:moveTo>
                    <a:pt x="4144683" y="0"/>
                  </a:moveTo>
                  <a:lnTo>
                    <a:pt x="3977475" y="0"/>
                  </a:lnTo>
                  <a:lnTo>
                    <a:pt x="3977475" y="121920"/>
                  </a:lnTo>
                  <a:lnTo>
                    <a:pt x="4144683" y="121920"/>
                  </a:lnTo>
                  <a:lnTo>
                    <a:pt x="4144683" y="0"/>
                  </a:lnTo>
                  <a:close/>
                </a:path>
                <a:path w="8648065" h="121919">
                  <a:moveTo>
                    <a:pt x="4317924" y="0"/>
                  </a:moveTo>
                  <a:lnTo>
                    <a:pt x="4144734" y="0"/>
                  </a:lnTo>
                  <a:lnTo>
                    <a:pt x="4144734" y="121920"/>
                  </a:lnTo>
                  <a:lnTo>
                    <a:pt x="4317924" y="121920"/>
                  </a:lnTo>
                  <a:lnTo>
                    <a:pt x="4317924" y="0"/>
                  </a:lnTo>
                  <a:close/>
                </a:path>
                <a:path w="8648065" h="121919">
                  <a:moveTo>
                    <a:pt x="4664253" y="0"/>
                  </a:moveTo>
                  <a:lnTo>
                    <a:pt x="4491152" y="0"/>
                  </a:lnTo>
                  <a:lnTo>
                    <a:pt x="4317962" y="0"/>
                  </a:lnTo>
                  <a:lnTo>
                    <a:pt x="4317962" y="121920"/>
                  </a:lnTo>
                  <a:lnTo>
                    <a:pt x="4491063" y="121920"/>
                  </a:lnTo>
                  <a:lnTo>
                    <a:pt x="4664253" y="121920"/>
                  </a:lnTo>
                  <a:lnTo>
                    <a:pt x="4664253" y="0"/>
                  </a:lnTo>
                  <a:close/>
                </a:path>
                <a:path w="8648065" h="121919">
                  <a:moveTo>
                    <a:pt x="4855400" y="0"/>
                  </a:moveTo>
                  <a:lnTo>
                    <a:pt x="4664291" y="0"/>
                  </a:lnTo>
                  <a:lnTo>
                    <a:pt x="4664291" y="121920"/>
                  </a:lnTo>
                  <a:lnTo>
                    <a:pt x="4855400" y="121920"/>
                  </a:lnTo>
                  <a:lnTo>
                    <a:pt x="4855400" y="0"/>
                  </a:lnTo>
                  <a:close/>
                </a:path>
                <a:path w="8648065" h="121919">
                  <a:moveTo>
                    <a:pt x="5022634" y="0"/>
                  </a:moveTo>
                  <a:lnTo>
                    <a:pt x="4855426" y="0"/>
                  </a:lnTo>
                  <a:lnTo>
                    <a:pt x="4855426" y="121920"/>
                  </a:lnTo>
                  <a:lnTo>
                    <a:pt x="5022634" y="121920"/>
                  </a:lnTo>
                  <a:lnTo>
                    <a:pt x="5022634" y="0"/>
                  </a:lnTo>
                  <a:close/>
                </a:path>
                <a:path w="8648065" h="121919">
                  <a:moveTo>
                    <a:pt x="5351081" y="0"/>
                  </a:moveTo>
                  <a:lnTo>
                    <a:pt x="5160035" y="0"/>
                  </a:lnTo>
                  <a:lnTo>
                    <a:pt x="5022685" y="0"/>
                  </a:lnTo>
                  <a:lnTo>
                    <a:pt x="5022685" y="121920"/>
                  </a:lnTo>
                  <a:lnTo>
                    <a:pt x="5159972" y="121920"/>
                  </a:lnTo>
                  <a:lnTo>
                    <a:pt x="5351081" y="121920"/>
                  </a:lnTo>
                  <a:lnTo>
                    <a:pt x="5351081" y="0"/>
                  </a:lnTo>
                  <a:close/>
                </a:path>
                <a:path w="8648065" h="121919">
                  <a:moveTo>
                    <a:pt x="5530278" y="0"/>
                  </a:moveTo>
                  <a:lnTo>
                    <a:pt x="5351107" y="0"/>
                  </a:lnTo>
                  <a:lnTo>
                    <a:pt x="5351107" y="121920"/>
                  </a:lnTo>
                  <a:lnTo>
                    <a:pt x="5530278" y="121920"/>
                  </a:lnTo>
                  <a:lnTo>
                    <a:pt x="5530278" y="0"/>
                  </a:lnTo>
                  <a:close/>
                </a:path>
                <a:path w="8648065" h="121919">
                  <a:moveTo>
                    <a:pt x="5697525" y="0"/>
                  </a:moveTo>
                  <a:lnTo>
                    <a:pt x="5530304" y="0"/>
                  </a:lnTo>
                  <a:lnTo>
                    <a:pt x="5530304" y="121920"/>
                  </a:lnTo>
                  <a:lnTo>
                    <a:pt x="5697525" y="121920"/>
                  </a:lnTo>
                  <a:lnTo>
                    <a:pt x="5697525" y="0"/>
                  </a:lnTo>
                  <a:close/>
                </a:path>
                <a:path w="8648065" h="121919">
                  <a:moveTo>
                    <a:pt x="6055804" y="0"/>
                  </a:moveTo>
                  <a:lnTo>
                    <a:pt x="5876734" y="0"/>
                  </a:lnTo>
                  <a:lnTo>
                    <a:pt x="5697563" y="0"/>
                  </a:lnTo>
                  <a:lnTo>
                    <a:pt x="5697563" y="121920"/>
                  </a:lnTo>
                  <a:lnTo>
                    <a:pt x="5876633" y="121920"/>
                  </a:lnTo>
                  <a:lnTo>
                    <a:pt x="6055804" y="121920"/>
                  </a:lnTo>
                  <a:lnTo>
                    <a:pt x="6055804" y="0"/>
                  </a:lnTo>
                  <a:close/>
                </a:path>
                <a:path w="8648065" h="121919">
                  <a:moveTo>
                    <a:pt x="6223051" y="0"/>
                  </a:moveTo>
                  <a:lnTo>
                    <a:pt x="6055830" y="0"/>
                  </a:lnTo>
                  <a:lnTo>
                    <a:pt x="6055830" y="121920"/>
                  </a:lnTo>
                  <a:lnTo>
                    <a:pt x="6223051" y="121920"/>
                  </a:lnTo>
                  <a:lnTo>
                    <a:pt x="6223051" y="0"/>
                  </a:lnTo>
                  <a:close/>
                </a:path>
                <a:path w="8648065" h="121919">
                  <a:moveTo>
                    <a:pt x="6396279" y="0"/>
                  </a:moveTo>
                  <a:lnTo>
                    <a:pt x="6223089" y="0"/>
                  </a:lnTo>
                  <a:lnTo>
                    <a:pt x="6223089" y="121920"/>
                  </a:lnTo>
                  <a:lnTo>
                    <a:pt x="6396279" y="121920"/>
                  </a:lnTo>
                  <a:lnTo>
                    <a:pt x="6396279" y="0"/>
                  </a:lnTo>
                  <a:close/>
                </a:path>
                <a:path w="8648065" h="121919">
                  <a:moveTo>
                    <a:pt x="6742608" y="0"/>
                  </a:moveTo>
                  <a:lnTo>
                    <a:pt x="6569507" y="0"/>
                  </a:lnTo>
                  <a:lnTo>
                    <a:pt x="6396317" y="0"/>
                  </a:lnTo>
                  <a:lnTo>
                    <a:pt x="6396317" y="121920"/>
                  </a:lnTo>
                  <a:lnTo>
                    <a:pt x="6569418" y="121920"/>
                  </a:lnTo>
                  <a:lnTo>
                    <a:pt x="6742608" y="121920"/>
                  </a:lnTo>
                  <a:lnTo>
                    <a:pt x="6742608" y="0"/>
                  </a:lnTo>
                  <a:close/>
                </a:path>
                <a:path w="8648065" h="121919">
                  <a:moveTo>
                    <a:pt x="6933755" y="0"/>
                  </a:moveTo>
                  <a:lnTo>
                    <a:pt x="6742646" y="0"/>
                  </a:lnTo>
                  <a:lnTo>
                    <a:pt x="6742646" y="121920"/>
                  </a:lnTo>
                  <a:lnTo>
                    <a:pt x="6933755" y="121920"/>
                  </a:lnTo>
                  <a:lnTo>
                    <a:pt x="6933755" y="0"/>
                  </a:lnTo>
                  <a:close/>
                </a:path>
                <a:path w="8648065" h="121919">
                  <a:moveTo>
                    <a:pt x="7101002" y="0"/>
                  </a:moveTo>
                  <a:lnTo>
                    <a:pt x="6933781" y="0"/>
                  </a:lnTo>
                  <a:lnTo>
                    <a:pt x="6933781" y="121920"/>
                  </a:lnTo>
                  <a:lnTo>
                    <a:pt x="7101002" y="121920"/>
                  </a:lnTo>
                  <a:lnTo>
                    <a:pt x="7101002" y="0"/>
                  </a:lnTo>
                  <a:close/>
                </a:path>
                <a:path w="8648065" h="121919">
                  <a:moveTo>
                    <a:pt x="7429436" y="0"/>
                  </a:moveTo>
                  <a:lnTo>
                    <a:pt x="7238403" y="0"/>
                  </a:lnTo>
                  <a:lnTo>
                    <a:pt x="7101040" y="0"/>
                  </a:lnTo>
                  <a:lnTo>
                    <a:pt x="7101040" y="121920"/>
                  </a:lnTo>
                  <a:lnTo>
                    <a:pt x="7238327" y="121920"/>
                  </a:lnTo>
                  <a:lnTo>
                    <a:pt x="7429436" y="121920"/>
                  </a:lnTo>
                  <a:lnTo>
                    <a:pt x="7429436" y="0"/>
                  </a:lnTo>
                  <a:close/>
                </a:path>
                <a:path w="8648065" h="121919">
                  <a:moveTo>
                    <a:pt x="7608633" y="0"/>
                  </a:moveTo>
                  <a:lnTo>
                    <a:pt x="7429462" y="0"/>
                  </a:lnTo>
                  <a:lnTo>
                    <a:pt x="7429462" y="121920"/>
                  </a:lnTo>
                  <a:lnTo>
                    <a:pt x="7608633" y="121920"/>
                  </a:lnTo>
                  <a:lnTo>
                    <a:pt x="7608633" y="0"/>
                  </a:lnTo>
                  <a:close/>
                </a:path>
                <a:path w="8648065" h="121919">
                  <a:moveTo>
                    <a:pt x="7954962" y="0"/>
                  </a:moveTo>
                  <a:lnTo>
                    <a:pt x="7775880" y="0"/>
                  </a:lnTo>
                  <a:lnTo>
                    <a:pt x="7608659" y="0"/>
                  </a:lnTo>
                  <a:lnTo>
                    <a:pt x="7608659" y="121920"/>
                  </a:lnTo>
                  <a:lnTo>
                    <a:pt x="7775791" y="121920"/>
                  </a:lnTo>
                  <a:lnTo>
                    <a:pt x="7954962" y="121920"/>
                  </a:lnTo>
                  <a:lnTo>
                    <a:pt x="7954962" y="0"/>
                  </a:lnTo>
                  <a:close/>
                </a:path>
                <a:path w="8648065" h="121919">
                  <a:moveTo>
                    <a:pt x="8134159" y="0"/>
                  </a:moveTo>
                  <a:lnTo>
                    <a:pt x="7954988" y="0"/>
                  </a:lnTo>
                  <a:lnTo>
                    <a:pt x="7954988" y="121920"/>
                  </a:lnTo>
                  <a:lnTo>
                    <a:pt x="8134159" y="121920"/>
                  </a:lnTo>
                  <a:lnTo>
                    <a:pt x="8134159" y="0"/>
                  </a:lnTo>
                  <a:close/>
                </a:path>
                <a:path w="8648065" h="121919">
                  <a:moveTo>
                    <a:pt x="8301406" y="0"/>
                  </a:moveTo>
                  <a:lnTo>
                    <a:pt x="8134185" y="0"/>
                  </a:lnTo>
                  <a:lnTo>
                    <a:pt x="8134185" y="121920"/>
                  </a:lnTo>
                  <a:lnTo>
                    <a:pt x="8301406" y="121920"/>
                  </a:lnTo>
                  <a:lnTo>
                    <a:pt x="8301406" y="0"/>
                  </a:lnTo>
                  <a:close/>
                </a:path>
                <a:path w="8648065" h="121919">
                  <a:moveTo>
                    <a:pt x="8647735" y="0"/>
                  </a:moveTo>
                  <a:lnTo>
                    <a:pt x="8474634" y="0"/>
                  </a:lnTo>
                  <a:lnTo>
                    <a:pt x="8301444" y="0"/>
                  </a:lnTo>
                  <a:lnTo>
                    <a:pt x="8301444" y="121920"/>
                  </a:lnTo>
                  <a:lnTo>
                    <a:pt x="8474545" y="121920"/>
                  </a:lnTo>
                  <a:lnTo>
                    <a:pt x="8647735" y="121920"/>
                  </a:lnTo>
                  <a:lnTo>
                    <a:pt x="86477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9715" y="2204338"/>
              <a:ext cx="5888990" cy="274320"/>
            </a:xfrm>
            <a:custGeom>
              <a:avLst/>
              <a:gdLst/>
              <a:ahLst/>
              <a:cxnLst/>
              <a:rect l="l" t="t" r="r" b="b"/>
              <a:pathLst>
                <a:path w="5888990" h="274319">
                  <a:moveTo>
                    <a:pt x="173189" y="121920"/>
                  </a:moveTo>
                  <a:lnTo>
                    <a:pt x="0" y="121920"/>
                  </a:lnTo>
                  <a:lnTo>
                    <a:pt x="0" y="274320"/>
                  </a:lnTo>
                  <a:lnTo>
                    <a:pt x="173189" y="274320"/>
                  </a:lnTo>
                  <a:lnTo>
                    <a:pt x="173189" y="121920"/>
                  </a:lnTo>
                  <a:close/>
                </a:path>
                <a:path w="5888990" h="274319">
                  <a:moveTo>
                    <a:pt x="531444" y="121920"/>
                  </a:moveTo>
                  <a:lnTo>
                    <a:pt x="364236" y="121920"/>
                  </a:lnTo>
                  <a:lnTo>
                    <a:pt x="364236" y="274320"/>
                  </a:lnTo>
                  <a:lnTo>
                    <a:pt x="531444" y="274320"/>
                  </a:lnTo>
                  <a:lnTo>
                    <a:pt x="531444" y="121920"/>
                  </a:lnTo>
                  <a:close/>
                </a:path>
                <a:path w="5888990" h="274319">
                  <a:moveTo>
                    <a:pt x="859891" y="121920"/>
                  </a:moveTo>
                  <a:lnTo>
                    <a:pt x="668858" y="121920"/>
                  </a:lnTo>
                  <a:lnTo>
                    <a:pt x="531495" y="121920"/>
                  </a:lnTo>
                  <a:lnTo>
                    <a:pt x="531495" y="274320"/>
                  </a:lnTo>
                  <a:lnTo>
                    <a:pt x="668782" y="274320"/>
                  </a:lnTo>
                  <a:lnTo>
                    <a:pt x="859891" y="274320"/>
                  </a:lnTo>
                  <a:lnTo>
                    <a:pt x="859891" y="121920"/>
                  </a:lnTo>
                  <a:close/>
                </a:path>
                <a:path w="5888990" h="274319">
                  <a:moveTo>
                    <a:pt x="1206322" y="121920"/>
                  </a:moveTo>
                  <a:lnTo>
                    <a:pt x="1039114" y="121920"/>
                  </a:lnTo>
                  <a:lnTo>
                    <a:pt x="1039114" y="274320"/>
                  </a:lnTo>
                  <a:lnTo>
                    <a:pt x="1206322" y="274320"/>
                  </a:lnTo>
                  <a:lnTo>
                    <a:pt x="1206322" y="121920"/>
                  </a:lnTo>
                  <a:close/>
                </a:path>
                <a:path w="5888990" h="274319">
                  <a:moveTo>
                    <a:pt x="1564614" y="121920"/>
                  </a:moveTo>
                  <a:lnTo>
                    <a:pt x="1385544" y="121920"/>
                  </a:lnTo>
                  <a:lnTo>
                    <a:pt x="1385544" y="0"/>
                  </a:lnTo>
                  <a:lnTo>
                    <a:pt x="1206373" y="0"/>
                  </a:lnTo>
                  <a:lnTo>
                    <a:pt x="1206373" y="121920"/>
                  </a:lnTo>
                  <a:lnTo>
                    <a:pt x="1206373" y="274320"/>
                  </a:lnTo>
                  <a:lnTo>
                    <a:pt x="1385443" y="274320"/>
                  </a:lnTo>
                  <a:lnTo>
                    <a:pt x="1564614" y="274320"/>
                  </a:lnTo>
                  <a:lnTo>
                    <a:pt x="1564614" y="121920"/>
                  </a:lnTo>
                  <a:close/>
                </a:path>
                <a:path w="5888990" h="274319">
                  <a:moveTo>
                    <a:pt x="1731848" y="121920"/>
                  </a:moveTo>
                  <a:lnTo>
                    <a:pt x="1564640" y="121920"/>
                  </a:lnTo>
                  <a:lnTo>
                    <a:pt x="1564640" y="274320"/>
                  </a:lnTo>
                  <a:lnTo>
                    <a:pt x="1731848" y="274320"/>
                  </a:lnTo>
                  <a:lnTo>
                    <a:pt x="1731848" y="121920"/>
                  </a:lnTo>
                  <a:close/>
                </a:path>
                <a:path w="5888990" h="274319">
                  <a:moveTo>
                    <a:pt x="1905088" y="0"/>
                  </a:moveTo>
                  <a:lnTo>
                    <a:pt x="1731899" y="0"/>
                  </a:lnTo>
                  <a:lnTo>
                    <a:pt x="1731899" y="121920"/>
                  </a:lnTo>
                  <a:lnTo>
                    <a:pt x="1731899" y="274320"/>
                  </a:lnTo>
                  <a:lnTo>
                    <a:pt x="1905088" y="274320"/>
                  </a:lnTo>
                  <a:lnTo>
                    <a:pt x="1905088" y="121920"/>
                  </a:lnTo>
                  <a:lnTo>
                    <a:pt x="1905088" y="0"/>
                  </a:lnTo>
                  <a:close/>
                </a:path>
                <a:path w="5888990" h="274319">
                  <a:moveTo>
                    <a:pt x="2251418" y="121920"/>
                  </a:moveTo>
                  <a:lnTo>
                    <a:pt x="2078228" y="121920"/>
                  </a:lnTo>
                  <a:lnTo>
                    <a:pt x="2078228" y="274320"/>
                  </a:lnTo>
                  <a:lnTo>
                    <a:pt x="2251418" y="274320"/>
                  </a:lnTo>
                  <a:lnTo>
                    <a:pt x="2251418" y="121920"/>
                  </a:lnTo>
                  <a:close/>
                </a:path>
                <a:path w="5888990" h="274319">
                  <a:moveTo>
                    <a:pt x="2442565" y="0"/>
                  </a:moveTo>
                  <a:lnTo>
                    <a:pt x="2251456" y="0"/>
                  </a:lnTo>
                  <a:lnTo>
                    <a:pt x="2251456" y="121920"/>
                  </a:lnTo>
                  <a:lnTo>
                    <a:pt x="2251456" y="274320"/>
                  </a:lnTo>
                  <a:lnTo>
                    <a:pt x="2442565" y="274320"/>
                  </a:lnTo>
                  <a:lnTo>
                    <a:pt x="2442565" y="121920"/>
                  </a:lnTo>
                  <a:lnTo>
                    <a:pt x="2442565" y="0"/>
                  </a:lnTo>
                  <a:close/>
                </a:path>
                <a:path w="5888990" h="274319">
                  <a:moveTo>
                    <a:pt x="2609799" y="121920"/>
                  </a:moveTo>
                  <a:lnTo>
                    <a:pt x="2442591" y="121920"/>
                  </a:lnTo>
                  <a:lnTo>
                    <a:pt x="2442591" y="274320"/>
                  </a:lnTo>
                  <a:lnTo>
                    <a:pt x="2609799" y="274320"/>
                  </a:lnTo>
                  <a:lnTo>
                    <a:pt x="2609799" y="121920"/>
                  </a:lnTo>
                  <a:close/>
                </a:path>
                <a:path w="5888990" h="274319">
                  <a:moveTo>
                    <a:pt x="2938246" y="121920"/>
                  </a:moveTo>
                  <a:lnTo>
                    <a:pt x="2747137" y="121920"/>
                  </a:lnTo>
                  <a:lnTo>
                    <a:pt x="2747137" y="274320"/>
                  </a:lnTo>
                  <a:lnTo>
                    <a:pt x="2938246" y="274320"/>
                  </a:lnTo>
                  <a:lnTo>
                    <a:pt x="2938246" y="121920"/>
                  </a:lnTo>
                  <a:close/>
                </a:path>
                <a:path w="5888990" h="274319">
                  <a:moveTo>
                    <a:pt x="3117443" y="0"/>
                  </a:moveTo>
                  <a:lnTo>
                    <a:pt x="2938272" y="0"/>
                  </a:lnTo>
                  <a:lnTo>
                    <a:pt x="2938272" y="121920"/>
                  </a:lnTo>
                  <a:lnTo>
                    <a:pt x="2938272" y="274320"/>
                  </a:lnTo>
                  <a:lnTo>
                    <a:pt x="3117443" y="274320"/>
                  </a:lnTo>
                  <a:lnTo>
                    <a:pt x="3117443" y="121920"/>
                  </a:lnTo>
                  <a:lnTo>
                    <a:pt x="3117443" y="0"/>
                  </a:lnTo>
                  <a:close/>
                </a:path>
                <a:path w="5888990" h="274319">
                  <a:moveTo>
                    <a:pt x="3284690" y="121920"/>
                  </a:moveTo>
                  <a:lnTo>
                    <a:pt x="3117469" y="121920"/>
                  </a:lnTo>
                  <a:lnTo>
                    <a:pt x="3117469" y="274320"/>
                  </a:lnTo>
                  <a:lnTo>
                    <a:pt x="3284690" y="274320"/>
                  </a:lnTo>
                  <a:lnTo>
                    <a:pt x="3284690" y="121920"/>
                  </a:lnTo>
                  <a:close/>
                </a:path>
                <a:path w="5888990" h="274319">
                  <a:moveTo>
                    <a:pt x="3642969" y="121920"/>
                  </a:moveTo>
                  <a:lnTo>
                    <a:pt x="3463899" y="121920"/>
                  </a:lnTo>
                  <a:lnTo>
                    <a:pt x="3284728" y="121920"/>
                  </a:lnTo>
                  <a:lnTo>
                    <a:pt x="3284728" y="274320"/>
                  </a:lnTo>
                  <a:lnTo>
                    <a:pt x="3463798" y="274320"/>
                  </a:lnTo>
                  <a:lnTo>
                    <a:pt x="3642969" y="274320"/>
                  </a:lnTo>
                  <a:lnTo>
                    <a:pt x="3642969" y="121920"/>
                  </a:lnTo>
                  <a:close/>
                </a:path>
                <a:path w="5888990" h="274319">
                  <a:moveTo>
                    <a:pt x="3810216" y="0"/>
                  </a:moveTo>
                  <a:lnTo>
                    <a:pt x="3642995" y="0"/>
                  </a:lnTo>
                  <a:lnTo>
                    <a:pt x="3642995" y="121920"/>
                  </a:lnTo>
                  <a:lnTo>
                    <a:pt x="3642995" y="274320"/>
                  </a:lnTo>
                  <a:lnTo>
                    <a:pt x="3810216" y="274320"/>
                  </a:lnTo>
                  <a:lnTo>
                    <a:pt x="3810216" y="121920"/>
                  </a:lnTo>
                  <a:lnTo>
                    <a:pt x="3810216" y="0"/>
                  </a:lnTo>
                  <a:close/>
                </a:path>
                <a:path w="5888990" h="274319">
                  <a:moveTo>
                    <a:pt x="4329773" y="121920"/>
                  </a:moveTo>
                  <a:lnTo>
                    <a:pt x="4156672" y="121920"/>
                  </a:lnTo>
                  <a:lnTo>
                    <a:pt x="3983482" y="121920"/>
                  </a:lnTo>
                  <a:lnTo>
                    <a:pt x="3983482" y="274320"/>
                  </a:lnTo>
                  <a:lnTo>
                    <a:pt x="4156583" y="274320"/>
                  </a:lnTo>
                  <a:lnTo>
                    <a:pt x="4329773" y="274320"/>
                  </a:lnTo>
                  <a:lnTo>
                    <a:pt x="4329773" y="121920"/>
                  </a:lnTo>
                  <a:close/>
                </a:path>
                <a:path w="5888990" h="274319">
                  <a:moveTo>
                    <a:pt x="4520920" y="0"/>
                  </a:moveTo>
                  <a:lnTo>
                    <a:pt x="4329811" y="0"/>
                  </a:lnTo>
                  <a:lnTo>
                    <a:pt x="4329811" y="121920"/>
                  </a:lnTo>
                  <a:lnTo>
                    <a:pt x="4329811" y="274320"/>
                  </a:lnTo>
                  <a:lnTo>
                    <a:pt x="4520920" y="274320"/>
                  </a:lnTo>
                  <a:lnTo>
                    <a:pt x="4520920" y="121920"/>
                  </a:lnTo>
                  <a:lnTo>
                    <a:pt x="4520920" y="0"/>
                  </a:lnTo>
                  <a:close/>
                </a:path>
                <a:path w="5888990" h="274319">
                  <a:moveTo>
                    <a:pt x="4688167" y="121920"/>
                  </a:moveTo>
                  <a:lnTo>
                    <a:pt x="4520946" y="121920"/>
                  </a:lnTo>
                  <a:lnTo>
                    <a:pt x="4520946" y="274320"/>
                  </a:lnTo>
                  <a:lnTo>
                    <a:pt x="4688167" y="274320"/>
                  </a:lnTo>
                  <a:lnTo>
                    <a:pt x="4688167" y="121920"/>
                  </a:lnTo>
                  <a:close/>
                </a:path>
                <a:path w="5888990" h="274319">
                  <a:moveTo>
                    <a:pt x="4825568" y="121920"/>
                  </a:moveTo>
                  <a:lnTo>
                    <a:pt x="4688205" y="121920"/>
                  </a:lnTo>
                  <a:lnTo>
                    <a:pt x="4688205" y="274320"/>
                  </a:lnTo>
                  <a:lnTo>
                    <a:pt x="4825568" y="274320"/>
                  </a:lnTo>
                  <a:lnTo>
                    <a:pt x="4825568" y="121920"/>
                  </a:lnTo>
                  <a:close/>
                </a:path>
                <a:path w="5888990" h="274319">
                  <a:moveTo>
                    <a:pt x="5195798" y="121920"/>
                  </a:moveTo>
                  <a:lnTo>
                    <a:pt x="5016627" y="121920"/>
                  </a:lnTo>
                  <a:lnTo>
                    <a:pt x="5016627" y="274320"/>
                  </a:lnTo>
                  <a:lnTo>
                    <a:pt x="5195798" y="274320"/>
                  </a:lnTo>
                  <a:lnTo>
                    <a:pt x="5195798" y="121920"/>
                  </a:lnTo>
                  <a:close/>
                </a:path>
                <a:path w="5888990" h="274319">
                  <a:moveTo>
                    <a:pt x="5363045" y="121920"/>
                  </a:moveTo>
                  <a:lnTo>
                    <a:pt x="5195824" y="121920"/>
                  </a:lnTo>
                  <a:lnTo>
                    <a:pt x="5195824" y="274320"/>
                  </a:lnTo>
                  <a:lnTo>
                    <a:pt x="5363045" y="274320"/>
                  </a:lnTo>
                  <a:lnTo>
                    <a:pt x="5363045" y="121920"/>
                  </a:lnTo>
                  <a:close/>
                </a:path>
                <a:path w="5888990" h="274319">
                  <a:moveTo>
                    <a:pt x="5888571" y="121920"/>
                  </a:moveTo>
                  <a:lnTo>
                    <a:pt x="5721350" y="121920"/>
                  </a:lnTo>
                  <a:lnTo>
                    <a:pt x="5721350" y="274320"/>
                  </a:lnTo>
                  <a:lnTo>
                    <a:pt x="5888571" y="274320"/>
                  </a:lnTo>
                  <a:lnTo>
                    <a:pt x="5888571" y="12192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1210" y="2478658"/>
              <a:ext cx="137795" cy="121920"/>
            </a:xfrm>
            <a:custGeom>
              <a:avLst/>
              <a:gdLst/>
              <a:ahLst/>
              <a:cxnLst/>
              <a:rect l="l" t="t" r="r" b="b"/>
              <a:pathLst>
                <a:path w="137795" h="121919">
                  <a:moveTo>
                    <a:pt x="137363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137363" y="121920"/>
                  </a:lnTo>
                  <a:lnTo>
                    <a:pt x="13736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4355" y="2478658"/>
              <a:ext cx="3261360" cy="121920"/>
            </a:xfrm>
            <a:custGeom>
              <a:avLst/>
              <a:gdLst/>
              <a:ahLst/>
              <a:cxnLst/>
              <a:rect l="l" t="t" r="r" b="b"/>
              <a:pathLst>
                <a:path w="3261359" h="121919">
                  <a:moveTo>
                    <a:pt x="167208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167208" y="121920"/>
                  </a:lnTo>
                  <a:lnTo>
                    <a:pt x="167208" y="0"/>
                  </a:lnTo>
                  <a:close/>
                </a:path>
                <a:path w="3261359" h="121919">
                  <a:moveTo>
                    <a:pt x="877925" y="0"/>
                  </a:moveTo>
                  <a:lnTo>
                    <a:pt x="686816" y="0"/>
                  </a:lnTo>
                  <a:lnTo>
                    <a:pt x="686816" y="121920"/>
                  </a:lnTo>
                  <a:lnTo>
                    <a:pt x="877925" y="121920"/>
                  </a:lnTo>
                  <a:lnTo>
                    <a:pt x="877925" y="0"/>
                  </a:lnTo>
                  <a:close/>
                </a:path>
                <a:path w="3261359" h="121919">
                  <a:moveTo>
                    <a:pt x="1720049" y="0"/>
                  </a:moveTo>
                  <a:lnTo>
                    <a:pt x="1552829" y="0"/>
                  </a:lnTo>
                  <a:lnTo>
                    <a:pt x="1552829" y="121920"/>
                  </a:lnTo>
                  <a:lnTo>
                    <a:pt x="1720049" y="121920"/>
                  </a:lnTo>
                  <a:lnTo>
                    <a:pt x="1720049" y="0"/>
                  </a:lnTo>
                  <a:close/>
                </a:path>
                <a:path w="3261359" h="121919">
                  <a:moveTo>
                    <a:pt x="2245576" y="0"/>
                  </a:moveTo>
                  <a:lnTo>
                    <a:pt x="2078355" y="0"/>
                  </a:lnTo>
                  <a:lnTo>
                    <a:pt x="2078355" y="121920"/>
                  </a:lnTo>
                  <a:lnTo>
                    <a:pt x="2245576" y="121920"/>
                  </a:lnTo>
                  <a:lnTo>
                    <a:pt x="2245576" y="0"/>
                  </a:lnTo>
                  <a:close/>
                </a:path>
                <a:path w="3261359" h="121919">
                  <a:moveTo>
                    <a:pt x="3260928" y="0"/>
                  </a:moveTo>
                  <a:lnTo>
                    <a:pt x="3123565" y="0"/>
                  </a:lnTo>
                  <a:lnTo>
                    <a:pt x="3123565" y="121920"/>
                  </a:lnTo>
                  <a:lnTo>
                    <a:pt x="3260928" y="121920"/>
                  </a:lnTo>
                  <a:lnTo>
                    <a:pt x="3260928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215" y="2600578"/>
              <a:ext cx="8934450" cy="396240"/>
            </a:xfrm>
            <a:custGeom>
              <a:avLst/>
              <a:gdLst/>
              <a:ahLst/>
              <a:cxnLst/>
              <a:rect l="l" t="t" r="r" b="b"/>
              <a:pathLst>
                <a:path w="8934450" h="396239">
                  <a:moveTo>
                    <a:pt x="2699474" y="0"/>
                  </a:moveTo>
                  <a:lnTo>
                    <a:pt x="644994" y="0"/>
                  </a:lnTo>
                  <a:lnTo>
                    <a:pt x="286664" y="0"/>
                  </a:lnTo>
                  <a:lnTo>
                    <a:pt x="0" y="12"/>
                  </a:lnTo>
                  <a:lnTo>
                    <a:pt x="0" y="396240"/>
                  </a:lnTo>
                  <a:lnTo>
                    <a:pt x="286664" y="396240"/>
                  </a:lnTo>
                  <a:lnTo>
                    <a:pt x="286664" y="152400"/>
                  </a:lnTo>
                  <a:lnTo>
                    <a:pt x="644994" y="152400"/>
                  </a:lnTo>
                  <a:lnTo>
                    <a:pt x="2699474" y="152400"/>
                  </a:lnTo>
                  <a:lnTo>
                    <a:pt x="2699474" y="0"/>
                  </a:lnTo>
                  <a:close/>
                </a:path>
                <a:path w="8934450" h="396239">
                  <a:moveTo>
                    <a:pt x="3063710" y="0"/>
                  </a:moveTo>
                  <a:lnTo>
                    <a:pt x="2872689" y="0"/>
                  </a:lnTo>
                  <a:lnTo>
                    <a:pt x="2699499" y="0"/>
                  </a:lnTo>
                  <a:lnTo>
                    <a:pt x="2699499" y="152400"/>
                  </a:lnTo>
                  <a:lnTo>
                    <a:pt x="2872600" y="152400"/>
                  </a:lnTo>
                  <a:lnTo>
                    <a:pt x="3063710" y="152400"/>
                  </a:lnTo>
                  <a:lnTo>
                    <a:pt x="3063710" y="0"/>
                  </a:lnTo>
                  <a:close/>
                </a:path>
                <a:path w="8934450" h="396239">
                  <a:moveTo>
                    <a:pt x="3230943" y="0"/>
                  </a:moveTo>
                  <a:lnTo>
                    <a:pt x="3063735" y="0"/>
                  </a:lnTo>
                  <a:lnTo>
                    <a:pt x="3063735" y="152400"/>
                  </a:lnTo>
                  <a:lnTo>
                    <a:pt x="3230943" y="152400"/>
                  </a:lnTo>
                  <a:lnTo>
                    <a:pt x="3230943" y="0"/>
                  </a:lnTo>
                  <a:close/>
                </a:path>
                <a:path w="8934450" h="396239">
                  <a:moveTo>
                    <a:pt x="3559391" y="0"/>
                  </a:moveTo>
                  <a:lnTo>
                    <a:pt x="3368357" y="0"/>
                  </a:lnTo>
                  <a:lnTo>
                    <a:pt x="3230994" y="0"/>
                  </a:lnTo>
                  <a:lnTo>
                    <a:pt x="3230994" y="152400"/>
                  </a:lnTo>
                  <a:lnTo>
                    <a:pt x="3368281" y="152400"/>
                  </a:lnTo>
                  <a:lnTo>
                    <a:pt x="3559391" y="152400"/>
                  </a:lnTo>
                  <a:lnTo>
                    <a:pt x="3559391" y="0"/>
                  </a:lnTo>
                  <a:close/>
                </a:path>
                <a:path w="8934450" h="396239">
                  <a:moveTo>
                    <a:pt x="3738588" y="0"/>
                  </a:moveTo>
                  <a:lnTo>
                    <a:pt x="3559416" y="0"/>
                  </a:lnTo>
                  <a:lnTo>
                    <a:pt x="3559416" y="152400"/>
                  </a:lnTo>
                  <a:lnTo>
                    <a:pt x="3738588" y="152400"/>
                  </a:lnTo>
                  <a:lnTo>
                    <a:pt x="3738588" y="0"/>
                  </a:lnTo>
                  <a:close/>
                </a:path>
                <a:path w="8934450" h="396239">
                  <a:moveTo>
                    <a:pt x="3905821" y="0"/>
                  </a:moveTo>
                  <a:lnTo>
                    <a:pt x="3738613" y="0"/>
                  </a:lnTo>
                  <a:lnTo>
                    <a:pt x="3738613" y="152400"/>
                  </a:lnTo>
                  <a:lnTo>
                    <a:pt x="3905821" y="152400"/>
                  </a:lnTo>
                  <a:lnTo>
                    <a:pt x="3905821" y="0"/>
                  </a:lnTo>
                  <a:close/>
                </a:path>
                <a:path w="8934450" h="396239">
                  <a:moveTo>
                    <a:pt x="4264114" y="0"/>
                  </a:moveTo>
                  <a:lnTo>
                    <a:pt x="4085044" y="0"/>
                  </a:lnTo>
                  <a:lnTo>
                    <a:pt x="3905872" y="0"/>
                  </a:lnTo>
                  <a:lnTo>
                    <a:pt x="3905872" y="152400"/>
                  </a:lnTo>
                  <a:lnTo>
                    <a:pt x="4084942" y="152400"/>
                  </a:lnTo>
                  <a:lnTo>
                    <a:pt x="4264114" y="152400"/>
                  </a:lnTo>
                  <a:lnTo>
                    <a:pt x="4264114" y="0"/>
                  </a:lnTo>
                  <a:close/>
                </a:path>
                <a:path w="8934450" h="396239">
                  <a:moveTo>
                    <a:pt x="4431347" y="0"/>
                  </a:moveTo>
                  <a:lnTo>
                    <a:pt x="4264139" y="0"/>
                  </a:lnTo>
                  <a:lnTo>
                    <a:pt x="4264139" y="152400"/>
                  </a:lnTo>
                  <a:lnTo>
                    <a:pt x="4431347" y="152400"/>
                  </a:lnTo>
                  <a:lnTo>
                    <a:pt x="4431347" y="0"/>
                  </a:lnTo>
                  <a:close/>
                </a:path>
                <a:path w="8934450" h="396239">
                  <a:moveTo>
                    <a:pt x="4604588" y="0"/>
                  </a:moveTo>
                  <a:lnTo>
                    <a:pt x="4431398" y="0"/>
                  </a:lnTo>
                  <a:lnTo>
                    <a:pt x="4431398" y="152400"/>
                  </a:lnTo>
                  <a:lnTo>
                    <a:pt x="4604588" y="152400"/>
                  </a:lnTo>
                  <a:lnTo>
                    <a:pt x="4604588" y="0"/>
                  </a:lnTo>
                  <a:close/>
                </a:path>
                <a:path w="8934450" h="396239">
                  <a:moveTo>
                    <a:pt x="4950917" y="0"/>
                  </a:moveTo>
                  <a:lnTo>
                    <a:pt x="4777816" y="0"/>
                  </a:lnTo>
                  <a:lnTo>
                    <a:pt x="4604626" y="0"/>
                  </a:lnTo>
                  <a:lnTo>
                    <a:pt x="4604626" y="152400"/>
                  </a:lnTo>
                  <a:lnTo>
                    <a:pt x="4777727" y="152400"/>
                  </a:lnTo>
                  <a:lnTo>
                    <a:pt x="4950917" y="152400"/>
                  </a:lnTo>
                  <a:lnTo>
                    <a:pt x="4950917" y="0"/>
                  </a:lnTo>
                  <a:close/>
                </a:path>
                <a:path w="8934450" h="396239">
                  <a:moveTo>
                    <a:pt x="5142065" y="0"/>
                  </a:moveTo>
                  <a:lnTo>
                    <a:pt x="4950955" y="0"/>
                  </a:lnTo>
                  <a:lnTo>
                    <a:pt x="4950955" y="152400"/>
                  </a:lnTo>
                  <a:lnTo>
                    <a:pt x="5142065" y="152400"/>
                  </a:lnTo>
                  <a:lnTo>
                    <a:pt x="5142065" y="0"/>
                  </a:lnTo>
                  <a:close/>
                </a:path>
                <a:path w="8934450" h="396239">
                  <a:moveTo>
                    <a:pt x="5309298" y="0"/>
                  </a:moveTo>
                  <a:lnTo>
                    <a:pt x="5142090" y="0"/>
                  </a:lnTo>
                  <a:lnTo>
                    <a:pt x="5142090" y="152400"/>
                  </a:lnTo>
                  <a:lnTo>
                    <a:pt x="5309298" y="152400"/>
                  </a:lnTo>
                  <a:lnTo>
                    <a:pt x="5309298" y="0"/>
                  </a:lnTo>
                  <a:close/>
                </a:path>
                <a:path w="8934450" h="396239">
                  <a:moveTo>
                    <a:pt x="5637746" y="0"/>
                  </a:moveTo>
                  <a:lnTo>
                    <a:pt x="5446700" y="0"/>
                  </a:lnTo>
                  <a:lnTo>
                    <a:pt x="5309349" y="0"/>
                  </a:lnTo>
                  <a:lnTo>
                    <a:pt x="5309349" y="152400"/>
                  </a:lnTo>
                  <a:lnTo>
                    <a:pt x="5446636" y="152400"/>
                  </a:lnTo>
                  <a:lnTo>
                    <a:pt x="5637746" y="152400"/>
                  </a:lnTo>
                  <a:lnTo>
                    <a:pt x="5637746" y="0"/>
                  </a:lnTo>
                  <a:close/>
                </a:path>
                <a:path w="8934450" h="396239">
                  <a:moveTo>
                    <a:pt x="5816943" y="0"/>
                  </a:moveTo>
                  <a:lnTo>
                    <a:pt x="5637771" y="0"/>
                  </a:lnTo>
                  <a:lnTo>
                    <a:pt x="5637771" y="152400"/>
                  </a:lnTo>
                  <a:lnTo>
                    <a:pt x="5816943" y="152400"/>
                  </a:lnTo>
                  <a:lnTo>
                    <a:pt x="5816943" y="0"/>
                  </a:lnTo>
                  <a:close/>
                </a:path>
                <a:path w="8934450" h="396239">
                  <a:moveTo>
                    <a:pt x="5984189" y="0"/>
                  </a:moveTo>
                  <a:lnTo>
                    <a:pt x="5816968" y="0"/>
                  </a:lnTo>
                  <a:lnTo>
                    <a:pt x="5816968" y="152400"/>
                  </a:lnTo>
                  <a:lnTo>
                    <a:pt x="5984189" y="152400"/>
                  </a:lnTo>
                  <a:lnTo>
                    <a:pt x="5984189" y="0"/>
                  </a:lnTo>
                  <a:close/>
                </a:path>
                <a:path w="8934450" h="396239">
                  <a:moveTo>
                    <a:pt x="6342469" y="0"/>
                  </a:moveTo>
                  <a:lnTo>
                    <a:pt x="6163399" y="0"/>
                  </a:lnTo>
                  <a:lnTo>
                    <a:pt x="5984227" y="0"/>
                  </a:lnTo>
                  <a:lnTo>
                    <a:pt x="5984227" y="152400"/>
                  </a:lnTo>
                  <a:lnTo>
                    <a:pt x="6163297" y="152400"/>
                  </a:lnTo>
                  <a:lnTo>
                    <a:pt x="6342469" y="152400"/>
                  </a:lnTo>
                  <a:lnTo>
                    <a:pt x="6342469" y="0"/>
                  </a:lnTo>
                  <a:close/>
                </a:path>
                <a:path w="8934450" h="396239">
                  <a:moveTo>
                    <a:pt x="6509715" y="0"/>
                  </a:moveTo>
                  <a:lnTo>
                    <a:pt x="6342494" y="0"/>
                  </a:lnTo>
                  <a:lnTo>
                    <a:pt x="6342494" y="152400"/>
                  </a:lnTo>
                  <a:lnTo>
                    <a:pt x="6509715" y="152400"/>
                  </a:lnTo>
                  <a:lnTo>
                    <a:pt x="6509715" y="0"/>
                  </a:lnTo>
                  <a:close/>
                </a:path>
                <a:path w="8934450" h="396239">
                  <a:moveTo>
                    <a:pt x="6682943" y="0"/>
                  </a:moveTo>
                  <a:lnTo>
                    <a:pt x="6509753" y="0"/>
                  </a:lnTo>
                  <a:lnTo>
                    <a:pt x="6509753" y="152400"/>
                  </a:lnTo>
                  <a:lnTo>
                    <a:pt x="6682943" y="152400"/>
                  </a:lnTo>
                  <a:lnTo>
                    <a:pt x="6682943" y="0"/>
                  </a:lnTo>
                  <a:close/>
                </a:path>
                <a:path w="8934450" h="396239">
                  <a:moveTo>
                    <a:pt x="7029272" y="0"/>
                  </a:moveTo>
                  <a:lnTo>
                    <a:pt x="6856171" y="0"/>
                  </a:lnTo>
                  <a:lnTo>
                    <a:pt x="6682981" y="0"/>
                  </a:lnTo>
                  <a:lnTo>
                    <a:pt x="6682981" y="152400"/>
                  </a:lnTo>
                  <a:lnTo>
                    <a:pt x="6856082" y="152400"/>
                  </a:lnTo>
                  <a:lnTo>
                    <a:pt x="7029272" y="152400"/>
                  </a:lnTo>
                  <a:lnTo>
                    <a:pt x="7029272" y="0"/>
                  </a:lnTo>
                  <a:close/>
                </a:path>
                <a:path w="8934450" h="396239">
                  <a:moveTo>
                    <a:pt x="7220420" y="0"/>
                  </a:moveTo>
                  <a:lnTo>
                    <a:pt x="7029310" y="0"/>
                  </a:lnTo>
                  <a:lnTo>
                    <a:pt x="7029310" y="152400"/>
                  </a:lnTo>
                  <a:lnTo>
                    <a:pt x="7220420" y="152400"/>
                  </a:lnTo>
                  <a:lnTo>
                    <a:pt x="7220420" y="0"/>
                  </a:lnTo>
                  <a:close/>
                </a:path>
                <a:path w="8934450" h="396239">
                  <a:moveTo>
                    <a:pt x="7387666" y="0"/>
                  </a:moveTo>
                  <a:lnTo>
                    <a:pt x="7220445" y="0"/>
                  </a:lnTo>
                  <a:lnTo>
                    <a:pt x="7220445" y="152400"/>
                  </a:lnTo>
                  <a:lnTo>
                    <a:pt x="7387666" y="152400"/>
                  </a:lnTo>
                  <a:lnTo>
                    <a:pt x="7387666" y="0"/>
                  </a:lnTo>
                  <a:close/>
                </a:path>
                <a:path w="8934450" h="396239">
                  <a:moveTo>
                    <a:pt x="7716101" y="0"/>
                  </a:moveTo>
                  <a:lnTo>
                    <a:pt x="7525067" y="0"/>
                  </a:lnTo>
                  <a:lnTo>
                    <a:pt x="7387704" y="0"/>
                  </a:lnTo>
                  <a:lnTo>
                    <a:pt x="7387704" y="152400"/>
                  </a:lnTo>
                  <a:lnTo>
                    <a:pt x="7524991" y="152400"/>
                  </a:lnTo>
                  <a:lnTo>
                    <a:pt x="7716101" y="152400"/>
                  </a:lnTo>
                  <a:lnTo>
                    <a:pt x="7716101" y="0"/>
                  </a:lnTo>
                  <a:close/>
                </a:path>
                <a:path w="8934450" h="396239">
                  <a:moveTo>
                    <a:pt x="7895298" y="0"/>
                  </a:moveTo>
                  <a:lnTo>
                    <a:pt x="7716126" y="0"/>
                  </a:lnTo>
                  <a:lnTo>
                    <a:pt x="7716126" y="152400"/>
                  </a:lnTo>
                  <a:lnTo>
                    <a:pt x="7895298" y="152400"/>
                  </a:lnTo>
                  <a:lnTo>
                    <a:pt x="7895298" y="0"/>
                  </a:lnTo>
                  <a:close/>
                </a:path>
                <a:path w="8934450" h="396239">
                  <a:moveTo>
                    <a:pt x="8241627" y="0"/>
                  </a:moveTo>
                  <a:lnTo>
                    <a:pt x="8062544" y="0"/>
                  </a:lnTo>
                  <a:lnTo>
                    <a:pt x="7895323" y="0"/>
                  </a:lnTo>
                  <a:lnTo>
                    <a:pt x="7895323" y="152400"/>
                  </a:lnTo>
                  <a:lnTo>
                    <a:pt x="8062455" y="152400"/>
                  </a:lnTo>
                  <a:lnTo>
                    <a:pt x="8241627" y="152400"/>
                  </a:lnTo>
                  <a:lnTo>
                    <a:pt x="8241627" y="0"/>
                  </a:lnTo>
                  <a:close/>
                </a:path>
                <a:path w="8934450" h="396239">
                  <a:moveTo>
                    <a:pt x="8420824" y="0"/>
                  </a:moveTo>
                  <a:lnTo>
                    <a:pt x="8241652" y="0"/>
                  </a:lnTo>
                  <a:lnTo>
                    <a:pt x="8241652" y="152400"/>
                  </a:lnTo>
                  <a:lnTo>
                    <a:pt x="8420824" y="152400"/>
                  </a:lnTo>
                  <a:lnTo>
                    <a:pt x="8420824" y="0"/>
                  </a:lnTo>
                  <a:close/>
                </a:path>
                <a:path w="8934450" h="396239">
                  <a:moveTo>
                    <a:pt x="8588070" y="0"/>
                  </a:moveTo>
                  <a:lnTo>
                    <a:pt x="8420849" y="0"/>
                  </a:lnTo>
                  <a:lnTo>
                    <a:pt x="8420849" y="152400"/>
                  </a:lnTo>
                  <a:lnTo>
                    <a:pt x="8588070" y="152400"/>
                  </a:lnTo>
                  <a:lnTo>
                    <a:pt x="8588070" y="0"/>
                  </a:lnTo>
                  <a:close/>
                </a:path>
                <a:path w="8934450" h="396239">
                  <a:moveTo>
                    <a:pt x="8934399" y="0"/>
                  </a:moveTo>
                  <a:lnTo>
                    <a:pt x="8761298" y="0"/>
                  </a:lnTo>
                  <a:lnTo>
                    <a:pt x="8588108" y="0"/>
                  </a:lnTo>
                  <a:lnTo>
                    <a:pt x="8588108" y="152400"/>
                  </a:lnTo>
                  <a:lnTo>
                    <a:pt x="8761209" y="152400"/>
                  </a:lnTo>
                  <a:lnTo>
                    <a:pt x="8934399" y="152400"/>
                  </a:lnTo>
                  <a:lnTo>
                    <a:pt x="893439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99715" y="2752978"/>
              <a:ext cx="364490" cy="243840"/>
            </a:xfrm>
            <a:custGeom>
              <a:avLst/>
              <a:gdLst/>
              <a:ahLst/>
              <a:cxnLst/>
              <a:rect l="l" t="t" r="r" b="b"/>
              <a:pathLst>
                <a:path w="364489" h="243839">
                  <a:moveTo>
                    <a:pt x="364210" y="0"/>
                  </a:moveTo>
                  <a:lnTo>
                    <a:pt x="173189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243840"/>
                  </a:lnTo>
                  <a:lnTo>
                    <a:pt x="173101" y="243840"/>
                  </a:lnTo>
                  <a:lnTo>
                    <a:pt x="364210" y="243840"/>
                  </a:lnTo>
                  <a:lnTo>
                    <a:pt x="364210" y="121920"/>
                  </a:lnTo>
                  <a:lnTo>
                    <a:pt x="36421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215" y="2996818"/>
              <a:ext cx="8934450" cy="640080"/>
            </a:xfrm>
            <a:custGeom>
              <a:avLst/>
              <a:gdLst/>
              <a:ahLst/>
              <a:cxnLst/>
              <a:rect l="l" t="t" r="r" b="b"/>
              <a:pathLst>
                <a:path w="8934450" h="640079">
                  <a:moveTo>
                    <a:pt x="2699474" y="0"/>
                  </a:moveTo>
                  <a:lnTo>
                    <a:pt x="644994" y="0"/>
                  </a:lnTo>
                  <a:lnTo>
                    <a:pt x="286664" y="0"/>
                  </a:lnTo>
                  <a:lnTo>
                    <a:pt x="0" y="0"/>
                  </a:lnTo>
                  <a:lnTo>
                    <a:pt x="0" y="640080"/>
                  </a:lnTo>
                  <a:lnTo>
                    <a:pt x="286664" y="640080"/>
                  </a:lnTo>
                  <a:lnTo>
                    <a:pt x="286664" y="152400"/>
                  </a:lnTo>
                  <a:lnTo>
                    <a:pt x="644994" y="152400"/>
                  </a:lnTo>
                  <a:lnTo>
                    <a:pt x="2699474" y="152400"/>
                  </a:lnTo>
                  <a:lnTo>
                    <a:pt x="2699474" y="0"/>
                  </a:lnTo>
                  <a:close/>
                </a:path>
                <a:path w="8934450" h="640079">
                  <a:moveTo>
                    <a:pt x="3063710" y="0"/>
                  </a:moveTo>
                  <a:lnTo>
                    <a:pt x="2872689" y="0"/>
                  </a:lnTo>
                  <a:lnTo>
                    <a:pt x="2699499" y="0"/>
                  </a:lnTo>
                  <a:lnTo>
                    <a:pt x="2699499" y="152400"/>
                  </a:lnTo>
                  <a:lnTo>
                    <a:pt x="2872600" y="152400"/>
                  </a:lnTo>
                  <a:lnTo>
                    <a:pt x="3063710" y="152400"/>
                  </a:lnTo>
                  <a:lnTo>
                    <a:pt x="3063710" y="0"/>
                  </a:lnTo>
                  <a:close/>
                </a:path>
                <a:path w="8934450" h="640079">
                  <a:moveTo>
                    <a:pt x="3230943" y="0"/>
                  </a:moveTo>
                  <a:lnTo>
                    <a:pt x="3063735" y="0"/>
                  </a:lnTo>
                  <a:lnTo>
                    <a:pt x="3063735" y="152400"/>
                  </a:lnTo>
                  <a:lnTo>
                    <a:pt x="3230943" y="152400"/>
                  </a:lnTo>
                  <a:lnTo>
                    <a:pt x="3230943" y="0"/>
                  </a:lnTo>
                  <a:close/>
                </a:path>
                <a:path w="8934450" h="640079">
                  <a:moveTo>
                    <a:pt x="3559391" y="0"/>
                  </a:moveTo>
                  <a:lnTo>
                    <a:pt x="3368357" y="0"/>
                  </a:lnTo>
                  <a:lnTo>
                    <a:pt x="3230994" y="0"/>
                  </a:lnTo>
                  <a:lnTo>
                    <a:pt x="3230994" y="152400"/>
                  </a:lnTo>
                  <a:lnTo>
                    <a:pt x="3368281" y="152400"/>
                  </a:lnTo>
                  <a:lnTo>
                    <a:pt x="3559391" y="152400"/>
                  </a:lnTo>
                  <a:lnTo>
                    <a:pt x="3559391" y="0"/>
                  </a:lnTo>
                  <a:close/>
                </a:path>
                <a:path w="8934450" h="640079">
                  <a:moveTo>
                    <a:pt x="3738588" y="0"/>
                  </a:moveTo>
                  <a:lnTo>
                    <a:pt x="3559416" y="0"/>
                  </a:lnTo>
                  <a:lnTo>
                    <a:pt x="3559416" y="152400"/>
                  </a:lnTo>
                  <a:lnTo>
                    <a:pt x="3738588" y="152400"/>
                  </a:lnTo>
                  <a:lnTo>
                    <a:pt x="3738588" y="0"/>
                  </a:lnTo>
                  <a:close/>
                </a:path>
                <a:path w="8934450" h="640079">
                  <a:moveTo>
                    <a:pt x="3905821" y="0"/>
                  </a:moveTo>
                  <a:lnTo>
                    <a:pt x="3738613" y="0"/>
                  </a:lnTo>
                  <a:lnTo>
                    <a:pt x="3738613" y="152400"/>
                  </a:lnTo>
                  <a:lnTo>
                    <a:pt x="3905821" y="152400"/>
                  </a:lnTo>
                  <a:lnTo>
                    <a:pt x="3905821" y="0"/>
                  </a:lnTo>
                  <a:close/>
                </a:path>
                <a:path w="8934450" h="640079">
                  <a:moveTo>
                    <a:pt x="4264114" y="0"/>
                  </a:moveTo>
                  <a:lnTo>
                    <a:pt x="4085044" y="0"/>
                  </a:lnTo>
                  <a:lnTo>
                    <a:pt x="3905872" y="0"/>
                  </a:lnTo>
                  <a:lnTo>
                    <a:pt x="3905872" y="152400"/>
                  </a:lnTo>
                  <a:lnTo>
                    <a:pt x="4084942" y="152400"/>
                  </a:lnTo>
                  <a:lnTo>
                    <a:pt x="4264114" y="152400"/>
                  </a:lnTo>
                  <a:lnTo>
                    <a:pt x="4264114" y="0"/>
                  </a:lnTo>
                  <a:close/>
                </a:path>
                <a:path w="8934450" h="640079">
                  <a:moveTo>
                    <a:pt x="4431347" y="0"/>
                  </a:moveTo>
                  <a:lnTo>
                    <a:pt x="4264139" y="0"/>
                  </a:lnTo>
                  <a:lnTo>
                    <a:pt x="4264139" y="152400"/>
                  </a:lnTo>
                  <a:lnTo>
                    <a:pt x="4431347" y="152400"/>
                  </a:lnTo>
                  <a:lnTo>
                    <a:pt x="4431347" y="0"/>
                  </a:lnTo>
                  <a:close/>
                </a:path>
                <a:path w="8934450" h="640079">
                  <a:moveTo>
                    <a:pt x="4604588" y="0"/>
                  </a:moveTo>
                  <a:lnTo>
                    <a:pt x="4431398" y="0"/>
                  </a:lnTo>
                  <a:lnTo>
                    <a:pt x="4431398" y="152400"/>
                  </a:lnTo>
                  <a:lnTo>
                    <a:pt x="4604588" y="152400"/>
                  </a:lnTo>
                  <a:lnTo>
                    <a:pt x="4604588" y="0"/>
                  </a:lnTo>
                  <a:close/>
                </a:path>
                <a:path w="8934450" h="640079">
                  <a:moveTo>
                    <a:pt x="4950917" y="0"/>
                  </a:moveTo>
                  <a:lnTo>
                    <a:pt x="4777816" y="0"/>
                  </a:lnTo>
                  <a:lnTo>
                    <a:pt x="4604626" y="0"/>
                  </a:lnTo>
                  <a:lnTo>
                    <a:pt x="4604626" y="152400"/>
                  </a:lnTo>
                  <a:lnTo>
                    <a:pt x="4777727" y="152400"/>
                  </a:lnTo>
                  <a:lnTo>
                    <a:pt x="4950917" y="152400"/>
                  </a:lnTo>
                  <a:lnTo>
                    <a:pt x="4950917" y="0"/>
                  </a:lnTo>
                  <a:close/>
                </a:path>
                <a:path w="8934450" h="640079">
                  <a:moveTo>
                    <a:pt x="5142065" y="0"/>
                  </a:moveTo>
                  <a:lnTo>
                    <a:pt x="4950955" y="0"/>
                  </a:lnTo>
                  <a:lnTo>
                    <a:pt x="4950955" y="152400"/>
                  </a:lnTo>
                  <a:lnTo>
                    <a:pt x="5142065" y="152400"/>
                  </a:lnTo>
                  <a:lnTo>
                    <a:pt x="5142065" y="0"/>
                  </a:lnTo>
                  <a:close/>
                </a:path>
                <a:path w="8934450" h="640079">
                  <a:moveTo>
                    <a:pt x="5309298" y="0"/>
                  </a:moveTo>
                  <a:lnTo>
                    <a:pt x="5142090" y="0"/>
                  </a:lnTo>
                  <a:lnTo>
                    <a:pt x="5142090" y="152400"/>
                  </a:lnTo>
                  <a:lnTo>
                    <a:pt x="5309298" y="152400"/>
                  </a:lnTo>
                  <a:lnTo>
                    <a:pt x="5309298" y="0"/>
                  </a:lnTo>
                  <a:close/>
                </a:path>
                <a:path w="8934450" h="640079">
                  <a:moveTo>
                    <a:pt x="5637746" y="0"/>
                  </a:moveTo>
                  <a:lnTo>
                    <a:pt x="5446700" y="0"/>
                  </a:lnTo>
                  <a:lnTo>
                    <a:pt x="5309349" y="0"/>
                  </a:lnTo>
                  <a:lnTo>
                    <a:pt x="5309349" y="152400"/>
                  </a:lnTo>
                  <a:lnTo>
                    <a:pt x="5446636" y="152400"/>
                  </a:lnTo>
                  <a:lnTo>
                    <a:pt x="5637746" y="152400"/>
                  </a:lnTo>
                  <a:lnTo>
                    <a:pt x="5637746" y="0"/>
                  </a:lnTo>
                  <a:close/>
                </a:path>
                <a:path w="8934450" h="640079">
                  <a:moveTo>
                    <a:pt x="5816943" y="0"/>
                  </a:moveTo>
                  <a:lnTo>
                    <a:pt x="5637771" y="0"/>
                  </a:lnTo>
                  <a:lnTo>
                    <a:pt x="5637771" y="152400"/>
                  </a:lnTo>
                  <a:lnTo>
                    <a:pt x="5816943" y="152400"/>
                  </a:lnTo>
                  <a:lnTo>
                    <a:pt x="5816943" y="0"/>
                  </a:lnTo>
                  <a:close/>
                </a:path>
                <a:path w="8934450" h="640079">
                  <a:moveTo>
                    <a:pt x="5984189" y="0"/>
                  </a:moveTo>
                  <a:lnTo>
                    <a:pt x="5816968" y="0"/>
                  </a:lnTo>
                  <a:lnTo>
                    <a:pt x="5816968" y="152400"/>
                  </a:lnTo>
                  <a:lnTo>
                    <a:pt x="5984189" y="152400"/>
                  </a:lnTo>
                  <a:lnTo>
                    <a:pt x="5984189" y="0"/>
                  </a:lnTo>
                  <a:close/>
                </a:path>
                <a:path w="8934450" h="640079">
                  <a:moveTo>
                    <a:pt x="6342469" y="0"/>
                  </a:moveTo>
                  <a:lnTo>
                    <a:pt x="6163399" y="0"/>
                  </a:lnTo>
                  <a:lnTo>
                    <a:pt x="5984227" y="0"/>
                  </a:lnTo>
                  <a:lnTo>
                    <a:pt x="5984227" y="152400"/>
                  </a:lnTo>
                  <a:lnTo>
                    <a:pt x="6163297" y="152400"/>
                  </a:lnTo>
                  <a:lnTo>
                    <a:pt x="6342469" y="152400"/>
                  </a:lnTo>
                  <a:lnTo>
                    <a:pt x="6342469" y="0"/>
                  </a:lnTo>
                  <a:close/>
                </a:path>
                <a:path w="8934450" h="640079">
                  <a:moveTo>
                    <a:pt x="6509715" y="0"/>
                  </a:moveTo>
                  <a:lnTo>
                    <a:pt x="6342494" y="0"/>
                  </a:lnTo>
                  <a:lnTo>
                    <a:pt x="6342494" y="152400"/>
                  </a:lnTo>
                  <a:lnTo>
                    <a:pt x="6509715" y="152400"/>
                  </a:lnTo>
                  <a:lnTo>
                    <a:pt x="6509715" y="0"/>
                  </a:lnTo>
                  <a:close/>
                </a:path>
                <a:path w="8934450" h="640079">
                  <a:moveTo>
                    <a:pt x="6682943" y="0"/>
                  </a:moveTo>
                  <a:lnTo>
                    <a:pt x="6509753" y="0"/>
                  </a:lnTo>
                  <a:lnTo>
                    <a:pt x="6509753" y="152400"/>
                  </a:lnTo>
                  <a:lnTo>
                    <a:pt x="6682943" y="152400"/>
                  </a:lnTo>
                  <a:lnTo>
                    <a:pt x="6682943" y="0"/>
                  </a:lnTo>
                  <a:close/>
                </a:path>
                <a:path w="8934450" h="640079">
                  <a:moveTo>
                    <a:pt x="7029272" y="0"/>
                  </a:moveTo>
                  <a:lnTo>
                    <a:pt x="6856171" y="0"/>
                  </a:lnTo>
                  <a:lnTo>
                    <a:pt x="6682981" y="0"/>
                  </a:lnTo>
                  <a:lnTo>
                    <a:pt x="6682981" y="152400"/>
                  </a:lnTo>
                  <a:lnTo>
                    <a:pt x="6856082" y="152400"/>
                  </a:lnTo>
                  <a:lnTo>
                    <a:pt x="7029272" y="152400"/>
                  </a:lnTo>
                  <a:lnTo>
                    <a:pt x="7029272" y="0"/>
                  </a:lnTo>
                  <a:close/>
                </a:path>
                <a:path w="8934450" h="640079">
                  <a:moveTo>
                    <a:pt x="7220420" y="0"/>
                  </a:moveTo>
                  <a:lnTo>
                    <a:pt x="7029310" y="0"/>
                  </a:lnTo>
                  <a:lnTo>
                    <a:pt x="7029310" y="152400"/>
                  </a:lnTo>
                  <a:lnTo>
                    <a:pt x="7220420" y="152400"/>
                  </a:lnTo>
                  <a:lnTo>
                    <a:pt x="7220420" y="0"/>
                  </a:lnTo>
                  <a:close/>
                </a:path>
                <a:path w="8934450" h="640079">
                  <a:moveTo>
                    <a:pt x="7387666" y="0"/>
                  </a:moveTo>
                  <a:lnTo>
                    <a:pt x="7220445" y="0"/>
                  </a:lnTo>
                  <a:lnTo>
                    <a:pt x="7220445" y="152400"/>
                  </a:lnTo>
                  <a:lnTo>
                    <a:pt x="7387666" y="152400"/>
                  </a:lnTo>
                  <a:lnTo>
                    <a:pt x="7387666" y="0"/>
                  </a:lnTo>
                  <a:close/>
                </a:path>
                <a:path w="8934450" h="640079">
                  <a:moveTo>
                    <a:pt x="7716101" y="0"/>
                  </a:moveTo>
                  <a:lnTo>
                    <a:pt x="7525067" y="0"/>
                  </a:lnTo>
                  <a:lnTo>
                    <a:pt x="7387704" y="0"/>
                  </a:lnTo>
                  <a:lnTo>
                    <a:pt x="7387704" y="152400"/>
                  </a:lnTo>
                  <a:lnTo>
                    <a:pt x="7524991" y="152400"/>
                  </a:lnTo>
                  <a:lnTo>
                    <a:pt x="7716101" y="152400"/>
                  </a:lnTo>
                  <a:lnTo>
                    <a:pt x="7716101" y="0"/>
                  </a:lnTo>
                  <a:close/>
                </a:path>
                <a:path w="8934450" h="640079">
                  <a:moveTo>
                    <a:pt x="7895298" y="0"/>
                  </a:moveTo>
                  <a:lnTo>
                    <a:pt x="7716126" y="0"/>
                  </a:lnTo>
                  <a:lnTo>
                    <a:pt x="7716126" y="152400"/>
                  </a:lnTo>
                  <a:lnTo>
                    <a:pt x="7895298" y="152400"/>
                  </a:lnTo>
                  <a:lnTo>
                    <a:pt x="7895298" y="0"/>
                  </a:lnTo>
                  <a:close/>
                </a:path>
                <a:path w="8934450" h="640079">
                  <a:moveTo>
                    <a:pt x="8241627" y="0"/>
                  </a:moveTo>
                  <a:lnTo>
                    <a:pt x="8062544" y="0"/>
                  </a:lnTo>
                  <a:lnTo>
                    <a:pt x="7895323" y="0"/>
                  </a:lnTo>
                  <a:lnTo>
                    <a:pt x="7895323" y="152400"/>
                  </a:lnTo>
                  <a:lnTo>
                    <a:pt x="8062455" y="152400"/>
                  </a:lnTo>
                  <a:lnTo>
                    <a:pt x="8241627" y="152400"/>
                  </a:lnTo>
                  <a:lnTo>
                    <a:pt x="8241627" y="0"/>
                  </a:lnTo>
                  <a:close/>
                </a:path>
                <a:path w="8934450" h="640079">
                  <a:moveTo>
                    <a:pt x="8420824" y="0"/>
                  </a:moveTo>
                  <a:lnTo>
                    <a:pt x="8241652" y="0"/>
                  </a:lnTo>
                  <a:lnTo>
                    <a:pt x="8241652" y="152400"/>
                  </a:lnTo>
                  <a:lnTo>
                    <a:pt x="8420824" y="152400"/>
                  </a:lnTo>
                  <a:lnTo>
                    <a:pt x="8420824" y="0"/>
                  </a:lnTo>
                  <a:close/>
                </a:path>
                <a:path w="8934450" h="640079">
                  <a:moveTo>
                    <a:pt x="8588070" y="0"/>
                  </a:moveTo>
                  <a:lnTo>
                    <a:pt x="8420849" y="0"/>
                  </a:lnTo>
                  <a:lnTo>
                    <a:pt x="8420849" y="152400"/>
                  </a:lnTo>
                  <a:lnTo>
                    <a:pt x="8588070" y="152400"/>
                  </a:lnTo>
                  <a:lnTo>
                    <a:pt x="8588070" y="0"/>
                  </a:lnTo>
                  <a:close/>
                </a:path>
                <a:path w="8934450" h="640079">
                  <a:moveTo>
                    <a:pt x="8934399" y="0"/>
                  </a:moveTo>
                  <a:lnTo>
                    <a:pt x="8761298" y="0"/>
                  </a:lnTo>
                  <a:lnTo>
                    <a:pt x="8588108" y="0"/>
                  </a:lnTo>
                  <a:lnTo>
                    <a:pt x="8588108" y="152400"/>
                  </a:lnTo>
                  <a:lnTo>
                    <a:pt x="8761209" y="152400"/>
                  </a:lnTo>
                  <a:lnTo>
                    <a:pt x="8934399" y="152400"/>
                  </a:lnTo>
                  <a:lnTo>
                    <a:pt x="893439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3951" y="3149218"/>
              <a:ext cx="675005" cy="487680"/>
            </a:xfrm>
            <a:custGeom>
              <a:avLst/>
              <a:gdLst/>
              <a:ahLst/>
              <a:cxnLst/>
              <a:rect l="l" t="t" r="r" b="b"/>
              <a:pathLst>
                <a:path w="675004" h="487679">
                  <a:moveTo>
                    <a:pt x="167208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0" y="365760"/>
                  </a:lnTo>
                  <a:lnTo>
                    <a:pt x="0" y="487680"/>
                  </a:lnTo>
                  <a:lnTo>
                    <a:pt x="167208" y="487680"/>
                  </a:lnTo>
                  <a:lnTo>
                    <a:pt x="167208" y="365760"/>
                  </a:lnTo>
                  <a:lnTo>
                    <a:pt x="167208" y="121920"/>
                  </a:lnTo>
                  <a:lnTo>
                    <a:pt x="167208" y="0"/>
                  </a:lnTo>
                  <a:close/>
                </a:path>
                <a:path w="675004" h="487679">
                  <a:moveTo>
                    <a:pt x="495655" y="0"/>
                  </a:moveTo>
                  <a:lnTo>
                    <a:pt x="304622" y="0"/>
                  </a:lnTo>
                  <a:lnTo>
                    <a:pt x="167259" y="0"/>
                  </a:lnTo>
                  <a:lnTo>
                    <a:pt x="167259" y="121920"/>
                  </a:lnTo>
                  <a:lnTo>
                    <a:pt x="167259" y="365760"/>
                  </a:lnTo>
                  <a:lnTo>
                    <a:pt x="167259" y="487680"/>
                  </a:lnTo>
                  <a:lnTo>
                    <a:pt x="304546" y="487680"/>
                  </a:lnTo>
                  <a:lnTo>
                    <a:pt x="495655" y="487680"/>
                  </a:lnTo>
                  <a:lnTo>
                    <a:pt x="495655" y="365760"/>
                  </a:lnTo>
                  <a:lnTo>
                    <a:pt x="495655" y="121920"/>
                  </a:lnTo>
                  <a:lnTo>
                    <a:pt x="495655" y="0"/>
                  </a:lnTo>
                  <a:close/>
                </a:path>
                <a:path w="675004" h="487679">
                  <a:moveTo>
                    <a:pt x="674852" y="365760"/>
                  </a:moveTo>
                  <a:lnTo>
                    <a:pt x="495681" y="365760"/>
                  </a:lnTo>
                  <a:lnTo>
                    <a:pt x="495681" y="487680"/>
                  </a:lnTo>
                  <a:lnTo>
                    <a:pt x="674852" y="487680"/>
                  </a:lnTo>
                  <a:lnTo>
                    <a:pt x="674852" y="36576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215" y="3636898"/>
              <a:ext cx="8934450" cy="1645920"/>
            </a:xfrm>
            <a:custGeom>
              <a:avLst/>
              <a:gdLst/>
              <a:ahLst/>
              <a:cxnLst/>
              <a:rect l="l" t="t" r="r" b="b"/>
              <a:pathLst>
                <a:path w="8934450" h="1645920">
                  <a:moveTo>
                    <a:pt x="2699474" y="0"/>
                  </a:moveTo>
                  <a:lnTo>
                    <a:pt x="644994" y="0"/>
                  </a:lnTo>
                  <a:lnTo>
                    <a:pt x="286664" y="0"/>
                  </a:lnTo>
                  <a:lnTo>
                    <a:pt x="0" y="0"/>
                  </a:lnTo>
                  <a:lnTo>
                    <a:pt x="0" y="1645920"/>
                  </a:lnTo>
                  <a:lnTo>
                    <a:pt x="286664" y="1645920"/>
                  </a:lnTo>
                  <a:lnTo>
                    <a:pt x="286664" y="152400"/>
                  </a:lnTo>
                  <a:lnTo>
                    <a:pt x="644994" y="152400"/>
                  </a:lnTo>
                  <a:lnTo>
                    <a:pt x="2699474" y="152400"/>
                  </a:lnTo>
                  <a:lnTo>
                    <a:pt x="2699474" y="0"/>
                  </a:lnTo>
                  <a:close/>
                </a:path>
                <a:path w="8934450" h="1645920">
                  <a:moveTo>
                    <a:pt x="3063710" y="0"/>
                  </a:moveTo>
                  <a:lnTo>
                    <a:pt x="2872689" y="0"/>
                  </a:lnTo>
                  <a:lnTo>
                    <a:pt x="2699499" y="0"/>
                  </a:lnTo>
                  <a:lnTo>
                    <a:pt x="2699499" y="152400"/>
                  </a:lnTo>
                  <a:lnTo>
                    <a:pt x="2872600" y="152400"/>
                  </a:lnTo>
                  <a:lnTo>
                    <a:pt x="3063710" y="152400"/>
                  </a:lnTo>
                  <a:lnTo>
                    <a:pt x="3063710" y="0"/>
                  </a:lnTo>
                  <a:close/>
                </a:path>
                <a:path w="8934450" h="1645920">
                  <a:moveTo>
                    <a:pt x="3230943" y="0"/>
                  </a:moveTo>
                  <a:lnTo>
                    <a:pt x="3063735" y="0"/>
                  </a:lnTo>
                  <a:lnTo>
                    <a:pt x="3063735" y="152400"/>
                  </a:lnTo>
                  <a:lnTo>
                    <a:pt x="3230943" y="152400"/>
                  </a:lnTo>
                  <a:lnTo>
                    <a:pt x="3230943" y="0"/>
                  </a:lnTo>
                  <a:close/>
                </a:path>
                <a:path w="8934450" h="1645920">
                  <a:moveTo>
                    <a:pt x="3559391" y="0"/>
                  </a:moveTo>
                  <a:lnTo>
                    <a:pt x="3368357" y="0"/>
                  </a:lnTo>
                  <a:lnTo>
                    <a:pt x="3230994" y="0"/>
                  </a:lnTo>
                  <a:lnTo>
                    <a:pt x="3230994" y="152400"/>
                  </a:lnTo>
                  <a:lnTo>
                    <a:pt x="3368281" y="152400"/>
                  </a:lnTo>
                  <a:lnTo>
                    <a:pt x="3559391" y="152400"/>
                  </a:lnTo>
                  <a:lnTo>
                    <a:pt x="3559391" y="0"/>
                  </a:lnTo>
                  <a:close/>
                </a:path>
                <a:path w="8934450" h="1645920">
                  <a:moveTo>
                    <a:pt x="3738588" y="0"/>
                  </a:moveTo>
                  <a:lnTo>
                    <a:pt x="3559416" y="0"/>
                  </a:lnTo>
                  <a:lnTo>
                    <a:pt x="3559416" y="152400"/>
                  </a:lnTo>
                  <a:lnTo>
                    <a:pt x="3738588" y="152400"/>
                  </a:lnTo>
                  <a:lnTo>
                    <a:pt x="3738588" y="0"/>
                  </a:lnTo>
                  <a:close/>
                </a:path>
                <a:path w="8934450" h="1645920">
                  <a:moveTo>
                    <a:pt x="3905821" y="0"/>
                  </a:moveTo>
                  <a:lnTo>
                    <a:pt x="3738613" y="0"/>
                  </a:lnTo>
                  <a:lnTo>
                    <a:pt x="3738613" y="152400"/>
                  </a:lnTo>
                  <a:lnTo>
                    <a:pt x="3905821" y="152400"/>
                  </a:lnTo>
                  <a:lnTo>
                    <a:pt x="3905821" y="0"/>
                  </a:lnTo>
                  <a:close/>
                </a:path>
                <a:path w="8934450" h="1645920">
                  <a:moveTo>
                    <a:pt x="4264114" y="0"/>
                  </a:moveTo>
                  <a:lnTo>
                    <a:pt x="4085044" y="0"/>
                  </a:lnTo>
                  <a:lnTo>
                    <a:pt x="3905872" y="0"/>
                  </a:lnTo>
                  <a:lnTo>
                    <a:pt x="3905872" y="152400"/>
                  </a:lnTo>
                  <a:lnTo>
                    <a:pt x="4084942" y="152400"/>
                  </a:lnTo>
                  <a:lnTo>
                    <a:pt x="4264114" y="152400"/>
                  </a:lnTo>
                  <a:lnTo>
                    <a:pt x="4264114" y="0"/>
                  </a:lnTo>
                  <a:close/>
                </a:path>
                <a:path w="8934450" h="1645920">
                  <a:moveTo>
                    <a:pt x="4431347" y="0"/>
                  </a:moveTo>
                  <a:lnTo>
                    <a:pt x="4264139" y="0"/>
                  </a:lnTo>
                  <a:lnTo>
                    <a:pt x="4264139" y="152400"/>
                  </a:lnTo>
                  <a:lnTo>
                    <a:pt x="4431347" y="152400"/>
                  </a:lnTo>
                  <a:lnTo>
                    <a:pt x="4431347" y="0"/>
                  </a:lnTo>
                  <a:close/>
                </a:path>
                <a:path w="8934450" h="1645920">
                  <a:moveTo>
                    <a:pt x="4604588" y="0"/>
                  </a:moveTo>
                  <a:lnTo>
                    <a:pt x="4431398" y="0"/>
                  </a:lnTo>
                  <a:lnTo>
                    <a:pt x="4431398" y="152400"/>
                  </a:lnTo>
                  <a:lnTo>
                    <a:pt x="4604588" y="152400"/>
                  </a:lnTo>
                  <a:lnTo>
                    <a:pt x="4604588" y="0"/>
                  </a:lnTo>
                  <a:close/>
                </a:path>
                <a:path w="8934450" h="1645920">
                  <a:moveTo>
                    <a:pt x="4950917" y="0"/>
                  </a:moveTo>
                  <a:lnTo>
                    <a:pt x="4777816" y="0"/>
                  </a:lnTo>
                  <a:lnTo>
                    <a:pt x="4604626" y="0"/>
                  </a:lnTo>
                  <a:lnTo>
                    <a:pt x="4604626" y="152400"/>
                  </a:lnTo>
                  <a:lnTo>
                    <a:pt x="4777727" y="152400"/>
                  </a:lnTo>
                  <a:lnTo>
                    <a:pt x="4950917" y="152400"/>
                  </a:lnTo>
                  <a:lnTo>
                    <a:pt x="4950917" y="0"/>
                  </a:lnTo>
                  <a:close/>
                </a:path>
                <a:path w="8934450" h="1645920">
                  <a:moveTo>
                    <a:pt x="5142065" y="0"/>
                  </a:moveTo>
                  <a:lnTo>
                    <a:pt x="4950955" y="0"/>
                  </a:lnTo>
                  <a:lnTo>
                    <a:pt x="4950955" y="152400"/>
                  </a:lnTo>
                  <a:lnTo>
                    <a:pt x="5142065" y="152400"/>
                  </a:lnTo>
                  <a:lnTo>
                    <a:pt x="5142065" y="0"/>
                  </a:lnTo>
                  <a:close/>
                </a:path>
                <a:path w="8934450" h="1645920">
                  <a:moveTo>
                    <a:pt x="5309298" y="0"/>
                  </a:moveTo>
                  <a:lnTo>
                    <a:pt x="5142090" y="0"/>
                  </a:lnTo>
                  <a:lnTo>
                    <a:pt x="5142090" y="152400"/>
                  </a:lnTo>
                  <a:lnTo>
                    <a:pt x="5309298" y="152400"/>
                  </a:lnTo>
                  <a:lnTo>
                    <a:pt x="5309298" y="0"/>
                  </a:lnTo>
                  <a:close/>
                </a:path>
                <a:path w="8934450" h="1645920">
                  <a:moveTo>
                    <a:pt x="5637746" y="0"/>
                  </a:moveTo>
                  <a:lnTo>
                    <a:pt x="5446700" y="0"/>
                  </a:lnTo>
                  <a:lnTo>
                    <a:pt x="5309349" y="0"/>
                  </a:lnTo>
                  <a:lnTo>
                    <a:pt x="5309349" y="152400"/>
                  </a:lnTo>
                  <a:lnTo>
                    <a:pt x="5446636" y="152400"/>
                  </a:lnTo>
                  <a:lnTo>
                    <a:pt x="5637746" y="152400"/>
                  </a:lnTo>
                  <a:lnTo>
                    <a:pt x="5637746" y="0"/>
                  </a:lnTo>
                  <a:close/>
                </a:path>
                <a:path w="8934450" h="1645920">
                  <a:moveTo>
                    <a:pt x="5816943" y="0"/>
                  </a:moveTo>
                  <a:lnTo>
                    <a:pt x="5637771" y="0"/>
                  </a:lnTo>
                  <a:lnTo>
                    <a:pt x="5637771" y="152400"/>
                  </a:lnTo>
                  <a:lnTo>
                    <a:pt x="5816943" y="152400"/>
                  </a:lnTo>
                  <a:lnTo>
                    <a:pt x="5816943" y="0"/>
                  </a:lnTo>
                  <a:close/>
                </a:path>
                <a:path w="8934450" h="1645920">
                  <a:moveTo>
                    <a:pt x="5984189" y="0"/>
                  </a:moveTo>
                  <a:lnTo>
                    <a:pt x="5816968" y="0"/>
                  </a:lnTo>
                  <a:lnTo>
                    <a:pt x="5816968" y="152400"/>
                  </a:lnTo>
                  <a:lnTo>
                    <a:pt x="5984189" y="152400"/>
                  </a:lnTo>
                  <a:lnTo>
                    <a:pt x="5984189" y="0"/>
                  </a:lnTo>
                  <a:close/>
                </a:path>
                <a:path w="8934450" h="1645920">
                  <a:moveTo>
                    <a:pt x="6342469" y="0"/>
                  </a:moveTo>
                  <a:lnTo>
                    <a:pt x="6163399" y="0"/>
                  </a:lnTo>
                  <a:lnTo>
                    <a:pt x="5984227" y="0"/>
                  </a:lnTo>
                  <a:lnTo>
                    <a:pt x="5984227" y="152400"/>
                  </a:lnTo>
                  <a:lnTo>
                    <a:pt x="6163297" y="152400"/>
                  </a:lnTo>
                  <a:lnTo>
                    <a:pt x="6342469" y="152400"/>
                  </a:lnTo>
                  <a:lnTo>
                    <a:pt x="6342469" y="0"/>
                  </a:lnTo>
                  <a:close/>
                </a:path>
                <a:path w="8934450" h="1645920">
                  <a:moveTo>
                    <a:pt x="6509715" y="0"/>
                  </a:moveTo>
                  <a:lnTo>
                    <a:pt x="6342494" y="0"/>
                  </a:lnTo>
                  <a:lnTo>
                    <a:pt x="6342494" y="152400"/>
                  </a:lnTo>
                  <a:lnTo>
                    <a:pt x="6509715" y="152400"/>
                  </a:lnTo>
                  <a:lnTo>
                    <a:pt x="6509715" y="0"/>
                  </a:lnTo>
                  <a:close/>
                </a:path>
                <a:path w="8934450" h="1645920">
                  <a:moveTo>
                    <a:pt x="6682943" y="0"/>
                  </a:moveTo>
                  <a:lnTo>
                    <a:pt x="6509753" y="0"/>
                  </a:lnTo>
                  <a:lnTo>
                    <a:pt x="6509753" y="152400"/>
                  </a:lnTo>
                  <a:lnTo>
                    <a:pt x="6682943" y="152400"/>
                  </a:lnTo>
                  <a:lnTo>
                    <a:pt x="6682943" y="0"/>
                  </a:lnTo>
                  <a:close/>
                </a:path>
                <a:path w="8934450" h="1645920">
                  <a:moveTo>
                    <a:pt x="7029272" y="0"/>
                  </a:moveTo>
                  <a:lnTo>
                    <a:pt x="6856171" y="0"/>
                  </a:lnTo>
                  <a:lnTo>
                    <a:pt x="6682981" y="0"/>
                  </a:lnTo>
                  <a:lnTo>
                    <a:pt x="6682981" y="152400"/>
                  </a:lnTo>
                  <a:lnTo>
                    <a:pt x="6856082" y="152400"/>
                  </a:lnTo>
                  <a:lnTo>
                    <a:pt x="7029272" y="152400"/>
                  </a:lnTo>
                  <a:lnTo>
                    <a:pt x="7029272" y="0"/>
                  </a:lnTo>
                  <a:close/>
                </a:path>
                <a:path w="8934450" h="1645920">
                  <a:moveTo>
                    <a:pt x="7220420" y="0"/>
                  </a:moveTo>
                  <a:lnTo>
                    <a:pt x="7029310" y="0"/>
                  </a:lnTo>
                  <a:lnTo>
                    <a:pt x="7029310" y="152400"/>
                  </a:lnTo>
                  <a:lnTo>
                    <a:pt x="7220420" y="152400"/>
                  </a:lnTo>
                  <a:lnTo>
                    <a:pt x="7220420" y="0"/>
                  </a:lnTo>
                  <a:close/>
                </a:path>
                <a:path w="8934450" h="1645920">
                  <a:moveTo>
                    <a:pt x="7387666" y="0"/>
                  </a:moveTo>
                  <a:lnTo>
                    <a:pt x="7220445" y="0"/>
                  </a:lnTo>
                  <a:lnTo>
                    <a:pt x="7220445" y="152400"/>
                  </a:lnTo>
                  <a:lnTo>
                    <a:pt x="7387666" y="152400"/>
                  </a:lnTo>
                  <a:lnTo>
                    <a:pt x="7387666" y="0"/>
                  </a:lnTo>
                  <a:close/>
                </a:path>
                <a:path w="8934450" h="1645920">
                  <a:moveTo>
                    <a:pt x="7716101" y="0"/>
                  </a:moveTo>
                  <a:lnTo>
                    <a:pt x="7525067" y="0"/>
                  </a:lnTo>
                  <a:lnTo>
                    <a:pt x="7387704" y="0"/>
                  </a:lnTo>
                  <a:lnTo>
                    <a:pt x="7387704" y="152400"/>
                  </a:lnTo>
                  <a:lnTo>
                    <a:pt x="7524991" y="152400"/>
                  </a:lnTo>
                  <a:lnTo>
                    <a:pt x="7716101" y="152400"/>
                  </a:lnTo>
                  <a:lnTo>
                    <a:pt x="7716101" y="0"/>
                  </a:lnTo>
                  <a:close/>
                </a:path>
                <a:path w="8934450" h="1645920">
                  <a:moveTo>
                    <a:pt x="7895298" y="0"/>
                  </a:moveTo>
                  <a:lnTo>
                    <a:pt x="7716126" y="0"/>
                  </a:lnTo>
                  <a:lnTo>
                    <a:pt x="7716126" y="152400"/>
                  </a:lnTo>
                  <a:lnTo>
                    <a:pt x="7895298" y="152400"/>
                  </a:lnTo>
                  <a:lnTo>
                    <a:pt x="7895298" y="0"/>
                  </a:lnTo>
                  <a:close/>
                </a:path>
                <a:path w="8934450" h="1645920">
                  <a:moveTo>
                    <a:pt x="8241627" y="0"/>
                  </a:moveTo>
                  <a:lnTo>
                    <a:pt x="8062544" y="0"/>
                  </a:lnTo>
                  <a:lnTo>
                    <a:pt x="7895323" y="0"/>
                  </a:lnTo>
                  <a:lnTo>
                    <a:pt x="7895323" y="152400"/>
                  </a:lnTo>
                  <a:lnTo>
                    <a:pt x="8062455" y="152400"/>
                  </a:lnTo>
                  <a:lnTo>
                    <a:pt x="8241627" y="152400"/>
                  </a:lnTo>
                  <a:lnTo>
                    <a:pt x="8241627" y="0"/>
                  </a:lnTo>
                  <a:close/>
                </a:path>
                <a:path w="8934450" h="1645920">
                  <a:moveTo>
                    <a:pt x="8420824" y="0"/>
                  </a:moveTo>
                  <a:lnTo>
                    <a:pt x="8241652" y="0"/>
                  </a:lnTo>
                  <a:lnTo>
                    <a:pt x="8241652" y="152400"/>
                  </a:lnTo>
                  <a:lnTo>
                    <a:pt x="8420824" y="152400"/>
                  </a:lnTo>
                  <a:lnTo>
                    <a:pt x="8420824" y="0"/>
                  </a:lnTo>
                  <a:close/>
                </a:path>
                <a:path w="8934450" h="1645920">
                  <a:moveTo>
                    <a:pt x="8588070" y="0"/>
                  </a:moveTo>
                  <a:lnTo>
                    <a:pt x="8420849" y="0"/>
                  </a:lnTo>
                  <a:lnTo>
                    <a:pt x="8420849" y="152400"/>
                  </a:lnTo>
                  <a:lnTo>
                    <a:pt x="8588070" y="152400"/>
                  </a:lnTo>
                  <a:lnTo>
                    <a:pt x="8588070" y="0"/>
                  </a:lnTo>
                  <a:close/>
                </a:path>
                <a:path w="8934450" h="1645920">
                  <a:moveTo>
                    <a:pt x="8934399" y="0"/>
                  </a:moveTo>
                  <a:lnTo>
                    <a:pt x="8761298" y="0"/>
                  </a:lnTo>
                  <a:lnTo>
                    <a:pt x="8588108" y="0"/>
                  </a:lnTo>
                  <a:lnTo>
                    <a:pt x="8588108" y="152400"/>
                  </a:lnTo>
                  <a:lnTo>
                    <a:pt x="8761209" y="152400"/>
                  </a:lnTo>
                  <a:lnTo>
                    <a:pt x="8934399" y="152400"/>
                  </a:lnTo>
                  <a:lnTo>
                    <a:pt x="893439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8829" y="3789298"/>
              <a:ext cx="3977640" cy="1493520"/>
            </a:xfrm>
            <a:custGeom>
              <a:avLst/>
              <a:gdLst/>
              <a:ahLst/>
              <a:cxnLst/>
              <a:rect l="l" t="t" r="r" b="b"/>
              <a:pathLst>
                <a:path w="3977640" h="1493520">
                  <a:moveTo>
                    <a:pt x="167208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0" y="243840"/>
                  </a:lnTo>
                  <a:lnTo>
                    <a:pt x="167208" y="243840"/>
                  </a:lnTo>
                  <a:lnTo>
                    <a:pt x="167208" y="121920"/>
                  </a:lnTo>
                  <a:lnTo>
                    <a:pt x="167208" y="0"/>
                  </a:lnTo>
                  <a:close/>
                </a:path>
                <a:path w="3977640" h="1493520">
                  <a:moveTo>
                    <a:pt x="525500" y="0"/>
                  </a:moveTo>
                  <a:lnTo>
                    <a:pt x="346430" y="0"/>
                  </a:lnTo>
                  <a:lnTo>
                    <a:pt x="167259" y="0"/>
                  </a:lnTo>
                  <a:lnTo>
                    <a:pt x="167259" y="121920"/>
                  </a:lnTo>
                  <a:lnTo>
                    <a:pt x="167259" y="243840"/>
                  </a:lnTo>
                  <a:lnTo>
                    <a:pt x="346329" y="243840"/>
                  </a:lnTo>
                  <a:lnTo>
                    <a:pt x="525500" y="243840"/>
                  </a:lnTo>
                  <a:lnTo>
                    <a:pt x="525500" y="121920"/>
                  </a:lnTo>
                  <a:lnTo>
                    <a:pt x="525500" y="0"/>
                  </a:lnTo>
                  <a:close/>
                </a:path>
                <a:path w="3977640" h="1493520">
                  <a:moveTo>
                    <a:pt x="692734" y="0"/>
                  </a:moveTo>
                  <a:lnTo>
                    <a:pt x="525526" y="0"/>
                  </a:lnTo>
                  <a:lnTo>
                    <a:pt x="525526" y="121920"/>
                  </a:lnTo>
                  <a:lnTo>
                    <a:pt x="525526" y="243840"/>
                  </a:lnTo>
                  <a:lnTo>
                    <a:pt x="692734" y="243840"/>
                  </a:lnTo>
                  <a:lnTo>
                    <a:pt x="692734" y="121920"/>
                  </a:lnTo>
                  <a:lnTo>
                    <a:pt x="692734" y="0"/>
                  </a:lnTo>
                  <a:close/>
                </a:path>
                <a:path w="3977640" h="1493520">
                  <a:moveTo>
                    <a:pt x="865974" y="0"/>
                  </a:moveTo>
                  <a:lnTo>
                    <a:pt x="692785" y="0"/>
                  </a:lnTo>
                  <a:lnTo>
                    <a:pt x="692785" y="121920"/>
                  </a:lnTo>
                  <a:lnTo>
                    <a:pt x="692785" y="243840"/>
                  </a:lnTo>
                  <a:lnTo>
                    <a:pt x="865974" y="243840"/>
                  </a:lnTo>
                  <a:lnTo>
                    <a:pt x="865974" y="121920"/>
                  </a:lnTo>
                  <a:lnTo>
                    <a:pt x="865974" y="0"/>
                  </a:lnTo>
                  <a:close/>
                </a:path>
                <a:path w="3977640" h="1493520">
                  <a:moveTo>
                    <a:pt x="1212303" y="365772"/>
                  </a:moveTo>
                  <a:lnTo>
                    <a:pt x="1039114" y="365772"/>
                  </a:lnTo>
                  <a:lnTo>
                    <a:pt x="1039114" y="487680"/>
                  </a:lnTo>
                  <a:lnTo>
                    <a:pt x="1212303" y="487680"/>
                  </a:lnTo>
                  <a:lnTo>
                    <a:pt x="1212303" y="365772"/>
                  </a:lnTo>
                  <a:close/>
                </a:path>
                <a:path w="3977640" h="1493520">
                  <a:moveTo>
                    <a:pt x="1212303" y="243840"/>
                  </a:moveTo>
                  <a:lnTo>
                    <a:pt x="1039202" y="243840"/>
                  </a:lnTo>
                  <a:lnTo>
                    <a:pt x="1039202" y="121920"/>
                  </a:lnTo>
                  <a:lnTo>
                    <a:pt x="866013" y="121920"/>
                  </a:lnTo>
                  <a:lnTo>
                    <a:pt x="866013" y="243840"/>
                  </a:lnTo>
                  <a:lnTo>
                    <a:pt x="1039114" y="243840"/>
                  </a:lnTo>
                  <a:lnTo>
                    <a:pt x="1039114" y="365760"/>
                  </a:lnTo>
                  <a:lnTo>
                    <a:pt x="1212303" y="365760"/>
                  </a:lnTo>
                  <a:lnTo>
                    <a:pt x="1212303" y="243840"/>
                  </a:lnTo>
                  <a:close/>
                </a:path>
                <a:path w="3977640" h="1493520">
                  <a:moveTo>
                    <a:pt x="1403451" y="365772"/>
                  </a:moveTo>
                  <a:lnTo>
                    <a:pt x="1212342" y="365772"/>
                  </a:lnTo>
                  <a:lnTo>
                    <a:pt x="1212342" y="487680"/>
                  </a:lnTo>
                  <a:lnTo>
                    <a:pt x="1403451" y="487680"/>
                  </a:lnTo>
                  <a:lnTo>
                    <a:pt x="1403451" y="365772"/>
                  </a:lnTo>
                  <a:close/>
                </a:path>
                <a:path w="3977640" h="1493520">
                  <a:moveTo>
                    <a:pt x="1403451" y="243840"/>
                  </a:moveTo>
                  <a:lnTo>
                    <a:pt x="1212342" y="243840"/>
                  </a:lnTo>
                  <a:lnTo>
                    <a:pt x="1212342" y="365760"/>
                  </a:lnTo>
                  <a:lnTo>
                    <a:pt x="1403451" y="365760"/>
                  </a:lnTo>
                  <a:lnTo>
                    <a:pt x="1403451" y="243840"/>
                  </a:lnTo>
                  <a:close/>
                </a:path>
                <a:path w="3977640" h="1493520">
                  <a:moveTo>
                    <a:pt x="1570685" y="365772"/>
                  </a:moveTo>
                  <a:lnTo>
                    <a:pt x="1403477" y="365772"/>
                  </a:lnTo>
                  <a:lnTo>
                    <a:pt x="1403477" y="487680"/>
                  </a:lnTo>
                  <a:lnTo>
                    <a:pt x="1570685" y="487680"/>
                  </a:lnTo>
                  <a:lnTo>
                    <a:pt x="1570685" y="365772"/>
                  </a:lnTo>
                  <a:close/>
                </a:path>
                <a:path w="3977640" h="1493520">
                  <a:moveTo>
                    <a:pt x="1570685" y="243840"/>
                  </a:moveTo>
                  <a:lnTo>
                    <a:pt x="1403477" y="243840"/>
                  </a:lnTo>
                  <a:lnTo>
                    <a:pt x="1403477" y="365760"/>
                  </a:lnTo>
                  <a:lnTo>
                    <a:pt x="1570685" y="365760"/>
                  </a:lnTo>
                  <a:lnTo>
                    <a:pt x="1570685" y="243840"/>
                  </a:lnTo>
                  <a:close/>
                </a:path>
                <a:path w="3977640" h="1493520">
                  <a:moveTo>
                    <a:pt x="1899132" y="975360"/>
                  </a:moveTo>
                  <a:lnTo>
                    <a:pt x="1708023" y="975360"/>
                  </a:lnTo>
                  <a:lnTo>
                    <a:pt x="1708023" y="1127760"/>
                  </a:lnTo>
                  <a:lnTo>
                    <a:pt x="1899132" y="1127760"/>
                  </a:lnTo>
                  <a:lnTo>
                    <a:pt x="1899132" y="975360"/>
                  </a:lnTo>
                  <a:close/>
                </a:path>
                <a:path w="3977640" h="1493520">
                  <a:moveTo>
                    <a:pt x="1899132" y="487680"/>
                  </a:moveTo>
                  <a:lnTo>
                    <a:pt x="1708086" y="487680"/>
                  </a:lnTo>
                  <a:lnTo>
                    <a:pt x="1708086" y="365772"/>
                  </a:lnTo>
                  <a:lnTo>
                    <a:pt x="1570736" y="365772"/>
                  </a:lnTo>
                  <a:lnTo>
                    <a:pt x="1570736" y="487680"/>
                  </a:lnTo>
                  <a:lnTo>
                    <a:pt x="1708023" y="487680"/>
                  </a:lnTo>
                  <a:lnTo>
                    <a:pt x="1708023" y="609600"/>
                  </a:lnTo>
                  <a:lnTo>
                    <a:pt x="1708023" y="731520"/>
                  </a:lnTo>
                  <a:lnTo>
                    <a:pt x="1708023" y="853440"/>
                  </a:lnTo>
                  <a:lnTo>
                    <a:pt x="1899132" y="853440"/>
                  </a:lnTo>
                  <a:lnTo>
                    <a:pt x="1899132" y="731520"/>
                  </a:lnTo>
                  <a:lnTo>
                    <a:pt x="1899132" y="609600"/>
                  </a:lnTo>
                  <a:lnTo>
                    <a:pt x="1899132" y="487680"/>
                  </a:lnTo>
                  <a:close/>
                </a:path>
                <a:path w="3977640" h="1493520">
                  <a:moveTo>
                    <a:pt x="2078329" y="975360"/>
                  </a:moveTo>
                  <a:lnTo>
                    <a:pt x="1899158" y="975360"/>
                  </a:lnTo>
                  <a:lnTo>
                    <a:pt x="1899158" y="1127760"/>
                  </a:lnTo>
                  <a:lnTo>
                    <a:pt x="2078329" y="1127760"/>
                  </a:lnTo>
                  <a:lnTo>
                    <a:pt x="2078329" y="975360"/>
                  </a:lnTo>
                  <a:close/>
                </a:path>
                <a:path w="3977640" h="1493520">
                  <a:moveTo>
                    <a:pt x="2078329" y="487680"/>
                  </a:moveTo>
                  <a:lnTo>
                    <a:pt x="1899158" y="487680"/>
                  </a:lnTo>
                  <a:lnTo>
                    <a:pt x="1899158" y="609600"/>
                  </a:lnTo>
                  <a:lnTo>
                    <a:pt x="1899158" y="731520"/>
                  </a:lnTo>
                  <a:lnTo>
                    <a:pt x="1899158" y="853440"/>
                  </a:lnTo>
                  <a:lnTo>
                    <a:pt x="2078329" y="853440"/>
                  </a:lnTo>
                  <a:lnTo>
                    <a:pt x="2078329" y="731520"/>
                  </a:lnTo>
                  <a:lnTo>
                    <a:pt x="2078329" y="609600"/>
                  </a:lnTo>
                  <a:lnTo>
                    <a:pt x="2078329" y="487680"/>
                  </a:lnTo>
                  <a:close/>
                </a:path>
                <a:path w="3977640" h="1493520">
                  <a:moveTo>
                    <a:pt x="2245576" y="975360"/>
                  </a:moveTo>
                  <a:lnTo>
                    <a:pt x="2078355" y="975360"/>
                  </a:lnTo>
                  <a:lnTo>
                    <a:pt x="2078355" y="1127760"/>
                  </a:lnTo>
                  <a:lnTo>
                    <a:pt x="2245576" y="1127760"/>
                  </a:lnTo>
                  <a:lnTo>
                    <a:pt x="2245576" y="975360"/>
                  </a:lnTo>
                  <a:close/>
                </a:path>
                <a:path w="3977640" h="1493520">
                  <a:moveTo>
                    <a:pt x="2245576" y="487680"/>
                  </a:moveTo>
                  <a:lnTo>
                    <a:pt x="2078355" y="487680"/>
                  </a:lnTo>
                  <a:lnTo>
                    <a:pt x="2078355" y="609600"/>
                  </a:lnTo>
                  <a:lnTo>
                    <a:pt x="2078355" y="731520"/>
                  </a:lnTo>
                  <a:lnTo>
                    <a:pt x="2078355" y="853440"/>
                  </a:lnTo>
                  <a:lnTo>
                    <a:pt x="2245576" y="853440"/>
                  </a:lnTo>
                  <a:lnTo>
                    <a:pt x="2245576" y="731520"/>
                  </a:lnTo>
                  <a:lnTo>
                    <a:pt x="2245576" y="609600"/>
                  </a:lnTo>
                  <a:lnTo>
                    <a:pt x="2245576" y="487680"/>
                  </a:lnTo>
                  <a:close/>
                </a:path>
                <a:path w="3977640" h="1493520">
                  <a:moveTo>
                    <a:pt x="2603855" y="853440"/>
                  </a:moveTo>
                  <a:lnTo>
                    <a:pt x="2424785" y="853440"/>
                  </a:lnTo>
                  <a:lnTo>
                    <a:pt x="2424785" y="731520"/>
                  </a:lnTo>
                  <a:lnTo>
                    <a:pt x="2424785" y="609600"/>
                  </a:lnTo>
                  <a:lnTo>
                    <a:pt x="2424785" y="487680"/>
                  </a:lnTo>
                  <a:lnTo>
                    <a:pt x="2245614" y="487680"/>
                  </a:lnTo>
                  <a:lnTo>
                    <a:pt x="2245614" y="609600"/>
                  </a:lnTo>
                  <a:lnTo>
                    <a:pt x="2245614" y="731520"/>
                  </a:lnTo>
                  <a:lnTo>
                    <a:pt x="2245614" y="853440"/>
                  </a:lnTo>
                  <a:lnTo>
                    <a:pt x="2424684" y="853440"/>
                  </a:lnTo>
                  <a:lnTo>
                    <a:pt x="2424684" y="975360"/>
                  </a:lnTo>
                  <a:lnTo>
                    <a:pt x="2245614" y="975360"/>
                  </a:lnTo>
                  <a:lnTo>
                    <a:pt x="2245614" y="1127760"/>
                  </a:lnTo>
                  <a:lnTo>
                    <a:pt x="2424684" y="1127760"/>
                  </a:lnTo>
                  <a:lnTo>
                    <a:pt x="2603855" y="1127760"/>
                  </a:lnTo>
                  <a:lnTo>
                    <a:pt x="2603855" y="975360"/>
                  </a:lnTo>
                  <a:lnTo>
                    <a:pt x="2603855" y="853440"/>
                  </a:lnTo>
                  <a:close/>
                </a:path>
                <a:path w="3977640" h="1493520">
                  <a:moveTo>
                    <a:pt x="2771102" y="853440"/>
                  </a:moveTo>
                  <a:lnTo>
                    <a:pt x="2603881" y="853440"/>
                  </a:lnTo>
                  <a:lnTo>
                    <a:pt x="2603881" y="975360"/>
                  </a:lnTo>
                  <a:lnTo>
                    <a:pt x="2603881" y="1127760"/>
                  </a:lnTo>
                  <a:lnTo>
                    <a:pt x="2771102" y="1127760"/>
                  </a:lnTo>
                  <a:lnTo>
                    <a:pt x="2771102" y="975360"/>
                  </a:lnTo>
                  <a:lnTo>
                    <a:pt x="2771102" y="853440"/>
                  </a:lnTo>
                  <a:close/>
                </a:path>
                <a:path w="3977640" h="1493520">
                  <a:moveTo>
                    <a:pt x="2944330" y="853440"/>
                  </a:moveTo>
                  <a:lnTo>
                    <a:pt x="2771140" y="853440"/>
                  </a:lnTo>
                  <a:lnTo>
                    <a:pt x="2771140" y="975360"/>
                  </a:lnTo>
                  <a:lnTo>
                    <a:pt x="2771140" y="1127760"/>
                  </a:lnTo>
                  <a:lnTo>
                    <a:pt x="2944330" y="1127760"/>
                  </a:lnTo>
                  <a:lnTo>
                    <a:pt x="2944330" y="975360"/>
                  </a:lnTo>
                  <a:lnTo>
                    <a:pt x="2944330" y="853440"/>
                  </a:lnTo>
                  <a:close/>
                </a:path>
                <a:path w="3977640" h="1493520">
                  <a:moveTo>
                    <a:pt x="3290659" y="1127772"/>
                  </a:moveTo>
                  <a:lnTo>
                    <a:pt x="3117558" y="1127772"/>
                  </a:lnTo>
                  <a:lnTo>
                    <a:pt x="2944368" y="1127772"/>
                  </a:lnTo>
                  <a:lnTo>
                    <a:pt x="2944368" y="1249680"/>
                  </a:lnTo>
                  <a:lnTo>
                    <a:pt x="2944368" y="1493520"/>
                  </a:lnTo>
                  <a:lnTo>
                    <a:pt x="3117469" y="1493520"/>
                  </a:lnTo>
                  <a:lnTo>
                    <a:pt x="3290659" y="1493520"/>
                  </a:lnTo>
                  <a:lnTo>
                    <a:pt x="3290659" y="1249680"/>
                  </a:lnTo>
                  <a:lnTo>
                    <a:pt x="3290659" y="1127772"/>
                  </a:lnTo>
                  <a:close/>
                </a:path>
                <a:path w="3977640" h="1493520">
                  <a:moveTo>
                    <a:pt x="3481806" y="1127772"/>
                  </a:moveTo>
                  <a:lnTo>
                    <a:pt x="3290697" y="1127772"/>
                  </a:lnTo>
                  <a:lnTo>
                    <a:pt x="3290697" y="1249680"/>
                  </a:lnTo>
                  <a:lnTo>
                    <a:pt x="3290697" y="1493520"/>
                  </a:lnTo>
                  <a:lnTo>
                    <a:pt x="3481806" y="1493520"/>
                  </a:lnTo>
                  <a:lnTo>
                    <a:pt x="3481806" y="1249680"/>
                  </a:lnTo>
                  <a:lnTo>
                    <a:pt x="3481806" y="1127772"/>
                  </a:lnTo>
                  <a:close/>
                </a:path>
                <a:path w="3977640" h="1493520">
                  <a:moveTo>
                    <a:pt x="3649053" y="1127772"/>
                  </a:moveTo>
                  <a:lnTo>
                    <a:pt x="3481832" y="1127772"/>
                  </a:lnTo>
                  <a:lnTo>
                    <a:pt x="3481832" y="1249680"/>
                  </a:lnTo>
                  <a:lnTo>
                    <a:pt x="3481832" y="1493520"/>
                  </a:lnTo>
                  <a:lnTo>
                    <a:pt x="3649053" y="1493520"/>
                  </a:lnTo>
                  <a:lnTo>
                    <a:pt x="3649053" y="1249680"/>
                  </a:lnTo>
                  <a:lnTo>
                    <a:pt x="3649053" y="1127772"/>
                  </a:lnTo>
                  <a:close/>
                </a:path>
                <a:path w="3977640" h="1493520">
                  <a:moveTo>
                    <a:pt x="3977487" y="1249680"/>
                  </a:moveTo>
                  <a:lnTo>
                    <a:pt x="3786454" y="1249680"/>
                  </a:lnTo>
                  <a:lnTo>
                    <a:pt x="3786454" y="1127772"/>
                  </a:lnTo>
                  <a:lnTo>
                    <a:pt x="3649091" y="1127772"/>
                  </a:lnTo>
                  <a:lnTo>
                    <a:pt x="3649091" y="1249680"/>
                  </a:lnTo>
                  <a:lnTo>
                    <a:pt x="3649091" y="1493520"/>
                  </a:lnTo>
                  <a:lnTo>
                    <a:pt x="3786378" y="1493520"/>
                  </a:lnTo>
                  <a:lnTo>
                    <a:pt x="3977487" y="1493520"/>
                  </a:lnTo>
                  <a:lnTo>
                    <a:pt x="3977487" y="124968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215" y="5282806"/>
              <a:ext cx="8934450" cy="762000"/>
            </a:xfrm>
            <a:custGeom>
              <a:avLst/>
              <a:gdLst/>
              <a:ahLst/>
              <a:cxnLst/>
              <a:rect l="l" t="t" r="r" b="b"/>
              <a:pathLst>
                <a:path w="8934450" h="762000">
                  <a:moveTo>
                    <a:pt x="2699474" y="12"/>
                  </a:moveTo>
                  <a:lnTo>
                    <a:pt x="644994" y="12"/>
                  </a:lnTo>
                  <a:lnTo>
                    <a:pt x="286664" y="12"/>
                  </a:lnTo>
                  <a:lnTo>
                    <a:pt x="0" y="0"/>
                  </a:lnTo>
                  <a:lnTo>
                    <a:pt x="0" y="762000"/>
                  </a:lnTo>
                  <a:lnTo>
                    <a:pt x="286664" y="762000"/>
                  </a:lnTo>
                  <a:lnTo>
                    <a:pt x="286664" y="152412"/>
                  </a:lnTo>
                  <a:lnTo>
                    <a:pt x="644994" y="152412"/>
                  </a:lnTo>
                  <a:lnTo>
                    <a:pt x="2699474" y="152412"/>
                  </a:lnTo>
                  <a:lnTo>
                    <a:pt x="2699474" y="12"/>
                  </a:lnTo>
                  <a:close/>
                </a:path>
                <a:path w="8934450" h="762000">
                  <a:moveTo>
                    <a:pt x="3063710" y="12"/>
                  </a:moveTo>
                  <a:lnTo>
                    <a:pt x="2872689" y="12"/>
                  </a:lnTo>
                  <a:lnTo>
                    <a:pt x="2699499" y="12"/>
                  </a:lnTo>
                  <a:lnTo>
                    <a:pt x="2699499" y="152412"/>
                  </a:lnTo>
                  <a:lnTo>
                    <a:pt x="2872600" y="152412"/>
                  </a:lnTo>
                  <a:lnTo>
                    <a:pt x="3063710" y="152412"/>
                  </a:lnTo>
                  <a:lnTo>
                    <a:pt x="3063710" y="12"/>
                  </a:lnTo>
                  <a:close/>
                </a:path>
                <a:path w="8934450" h="762000">
                  <a:moveTo>
                    <a:pt x="3230943" y="12"/>
                  </a:moveTo>
                  <a:lnTo>
                    <a:pt x="3063735" y="12"/>
                  </a:lnTo>
                  <a:lnTo>
                    <a:pt x="3063735" y="152412"/>
                  </a:lnTo>
                  <a:lnTo>
                    <a:pt x="3230943" y="152412"/>
                  </a:lnTo>
                  <a:lnTo>
                    <a:pt x="3230943" y="12"/>
                  </a:lnTo>
                  <a:close/>
                </a:path>
                <a:path w="8934450" h="762000">
                  <a:moveTo>
                    <a:pt x="3559391" y="12"/>
                  </a:moveTo>
                  <a:lnTo>
                    <a:pt x="3368357" y="12"/>
                  </a:lnTo>
                  <a:lnTo>
                    <a:pt x="3230994" y="12"/>
                  </a:lnTo>
                  <a:lnTo>
                    <a:pt x="3230994" y="152412"/>
                  </a:lnTo>
                  <a:lnTo>
                    <a:pt x="3368281" y="152412"/>
                  </a:lnTo>
                  <a:lnTo>
                    <a:pt x="3559391" y="152412"/>
                  </a:lnTo>
                  <a:lnTo>
                    <a:pt x="3559391" y="12"/>
                  </a:lnTo>
                  <a:close/>
                </a:path>
                <a:path w="8934450" h="762000">
                  <a:moveTo>
                    <a:pt x="3738588" y="12"/>
                  </a:moveTo>
                  <a:lnTo>
                    <a:pt x="3559416" y="12"/>
                  </a:lnTo>
                  <a:lnTo>
                    <a:pt x="3559416" y="152412"/>
                  </a:lnTo>
                  <a:lnTo>
                    <a:pt x="3738588" y="152412"/>
                  </a:lnTo>
                  <a:lnTo>
                    <a:pt x="3738588" y="12"/>
                  </a:lnTo>
                  <a:close/>
                </a:path>
                <a:path w="8934450" h="762000">
                  <a:moveTo>
                    <a:pt x="3905821" y="12"/>
                  </a:moveTo>
                  <a:lnTo>
                    <a:pt x="3738613" y="12"/>
                  </a:lnTo>
                  <a:lnTo>
                    <a:pt x="3738613" y="152412"/>
                  </a:lnTo>
                  <a:lnTo>
                    <a:pt x="3905821" y="152412"/>
                  </a:lnTo>
                  <a:lnTo>
                    <a:pt x="3905821" y="12"/>
                  </a:lnTo>
                  <a:close/>
                </a:path>
                <a:path w="8934450" h="762000">
                  <a:moveTo>
                    <a:pt x="4264114" y="12"/>
                  </a:moveTo>
                  <a:lnTo>
                    <a:pt x="4085044" y="12"/>
                  </a:lnTo>
                  <a:lnTo>
                    <a:pt x="3905872" y="12"/>
                  </a:lnTo>
                  <a:lnTo>
                    <a:pt x="3905872" y="152412"/>
                  </a:lnTo>
                  <a:lnTo>
                    <a:pt x="4084942" y="152412"/>
                  </a:lnTo>
                  <a:lnTo>
                    <a:pt x="4264114" y="152412"/>
                  </a:lnTo>
                  <a:lnTo>
                    <a:pt x="4264114" y="12"/>
                  </a:lnTo>
                  <a:close/>
                </a:path>
                <a:path w="8934450" h="762000">
                  <a:moveTo>
                    <a:pt x="4431347" y="12"/>
                  </a:moveTo>
                  <a:lnTo>
                    <a:pt x="4264139" y="12"/>
                  </a:lnTo>
                  <a:lnTo>
                    <a:pt x="4264139" y="152412"/>
                  </a:lnTo>
                  <a:lnTo>
                    <a:pt x="4431347" y="152412"/>
                  </a:lnTo>
                  <a:lnTo>
                    <a:pt x="4431347" y="12"/>
                  </a:lnTo>
                  <a:close/>
                </a:path>
                <a:path w="8934450" h="762000">
                  <a:moveTo>
                    <a:pt x="4604588" y="12"/>
                  </a:moveTo>
                  <a:lnTo>
                    <a:pt x="4431398" y="12"/>
                  </a:lnTo>
                  <a:lnTo>
                    <a:pt x="4431398" y="152412"/>
                  </a:lnTo>
                  <a:lnTo>
                    <a:pt x="4604588" y="152412"/>
                  </a:lnTo>
                  <a:lnTo>
                    <a:pt x="4604588" y="12"/>
                  </a:lnTo>
                  <a:close/>
                </a:path>
                <a:path w="8934450" h="762000">
                  <a:moveTo>
                    <a:pt x="4950917" y="12"/>
                  </a:moveTo>
                  <a:lnTo>
                    <a:pt x="4777816" y="12"/>
                  </a:lnTo>
                  <a:lnTo>
                    <a:pt x="4604626" y="12"/>
                  </a:lnTo>
                  <a:lnTo>
                    <a:pt x="4604626" y="152412"/>
                  </a:lnTo>
                  <a:lnTo>
                    <a:pt x="4777727" y="152412"/>
                  </a:lnTo>
                  <a:lnTo>
                    <a:pt x="4950917" y="152412"/>
                  </a:lnTo>
                  <a:lnTo>
                    <a:pt x="4950917" y="12"/>
                  </a:lnTo>
                  <a:close/>
                </a:path>
                <a:path w="8934450" h="762000">
                  <a:moveTo>
                    <a:pt x="5142065" y="12"/>
                  </a:moveTo>
                  <a:lnTo>
                    <a:pt x="4950955" y="12"/>
                  </a:lnTo>
                  <a:lnTo>
                    <a:pt x="4950955" y="152412"/>
                  </a:lnTo>
                  <a:lnTo>
                    <a:pt x="5142065" y="152412"/>
                  </a:lnTo>
                  <a:lnTo>
                    <a:pt x="5142065" y="12"/>
                  </a:lnTo>
                  <a:close/>
                </a:path>
                <a:path w="8934450" h="762000">
                  <a:moveTo>
                    <a:pt x="5309298" y="12"/>
                  </a:moveTo>
                  <a:lnTo>
                    <a:pt x="5142090" y="12"/>
                  </a:lnTo>
                  <a:lnTo>
                    <a:pt x="5142090" y="152412"/>
                  </a:lnTo>
                  <a:lnTo>
                    <a:pt x="5309298" y="152412"/>
                  </a:lnTo>
                  <a:lnTo>
                    <a:pt x="5309298" y="12"/>
                  </a:lnTo>
                  <a:close/>
                </a:path>
                <a:path w="8934450" h="762000">
                  <a:moveTo>
                    <a:pt x="5637746" y="12"/>
                  </a:moveTo>
                  <a:lnTo>
                    <a:pt x="5446700" y="12"/>
                  </a:lnTo>
                  <a:lnTo>
                    <a:pt x="5309349" y="12"/>
                  </a:lnTo>
                  <a:lnTo>
                    <a:pt x="5309349" y="152412"/>
                  </a:lnTo>
                  <a:lnTo>
                    <a:pt x="5446636" y="152412"/>
                  </a:lnTo>
                  <a:lnTo>
                    <a:pt x="5637746" y="152412"/>
                  </a:lnTo>
                  <a:lnTo>
                    <a:pt x="5637746" y="12"/>
                  </a:lnTo>
                  <a:close/>
                </a:path>
                <a:path w="8934450" h="762000">
                  <a:moveTo>
                    <a:pt x="5816943" y="12"/>
                  </a:moveTo>
                  <a:lnTo>
                    <a:pt x="5637771" y="12"/>
                  </a:lnTo>
                  <a:lnTo>
                    <a:pt x="5637771" y="152412"/>
                  </a:lnTo>
                  <a:lnTo>
                    <a:pt x="5816943" y="152412"/>
                  </a:lnTo>
                  <a:lnTo>
                    <a:pt x="5816943" y="12"/>
                  </a:lnTo>
                  <a:close/>
                </a:path>
                <a:path w="8934450" h="762000">
                  <a:moveTo>
                    <a:pt x="5984189" y="12"/>
                  </a:moveTo>
                  <a:lnTo>
                    <a:pt x="5816968" y="12"/>
                  </a:lnTo>
                  <a:lnTo>
                    <a:pt x="5816968" y="152412"/>
                  </a:lnTo>
                  <a:lnTo>
                    <a:pt x="5984189" y="152412"/>
                  </a:lnTo>
                  <a:lnTo>
                    <a:pt x="5984189" y="12"/>
                  </a:lnTo>
                  <a:close/>
                </a:path>
                <a:path w="8934450" h="762000">
                  <a:moveTo>
                    <a:pt x="6342469" y="12"/>
                  </a:moveTo>
                  <a:lnTo>
                    <a:pt x="6163399" y="12"/>
                  </a:lnTo>
                  <a:lnTo>
                    <a:pt x="5984227" y="12"/>
                  </a:lnTo>
                  <a:lnTo>
                    <a:pt x="5984227" y="152412"/>
                  </a:lnTo>
                  <a:lnTo>
                    <a:pt x="6163297" y="152412"/>
                  </a:lnTo>
                  <a:lnTo>
                    <a:pt x="6342469" y="152412"/>
                  </a:lnTo>
                  <a:lnTo>
                    <a:pt x="6342469" y="12"/>
                  </a:lnTo>
                  <a:close/>
                </a:path>
                <a:path w="8934450" h="762000">
                  <a:moveTo>
                    <a:pt x="6509715" y="12"/>
                  </a:moveTo>
                  <a:lnTo>
                    <a:pt x="6342494" y="12"/>
                  </a:lnTo>
                  <a:lnTo>
                    <a:pt x="6342494" y="152412"/>
                  </a:lnTo>
                  <a:lnTo>
                    <a:pt x="6509715" y="152412"/>
                  </a:lnTo>
                  <a:lnTo>
                    <a:pt x="6509715" y="12"/>
                  </a:lnTo>
                  <a:close/>
                </a:path>
                <a:path w="8934450" h="762000">
                  <a:moveTo>
                    <a:pt x="6682943" y="12"/>
                  </a:moveTo>
                  <a:lnTo>
                    <a:pt x="6509753" y="12"/>
                  </a:lnTo>
                  <a:lnTo>
                    <a:pt x="6509753" y="152412"/>
                  </a:lnTo>
                  <a:lnTo>
                    <a:pt x="6682943" y="152412"/>
                  </a:lnTo>
                  <a:lnTo>
                    <a:pt x="6682943" y="12"/>
                  </a:lnTo>
                  <a:close/>
                </a:path>
                <a:path w="8934450" h="762000">
                  <a:moveTo>
                    <a:pt x="7029272" y="12"/>
                  </a:moveTo>
                  <a:lnTo>
                    <a:pt x="6856171" y="12"/>
                  </a:lnTo>
                  <a:lnTo>
                    <a:pt x="6682981" y="12"/>
                  </a:lnTo>
                  <a:lnTo>
                    <a:pt x="6682981" y="152412"/>
                  </a:lnTo>
                  <a:lnTo>
                    <a:pt x="6856082" y="152412"/>
                  </a:lnTo>
                  <a:lnTo>
                    <a:pt x="7029272" y="152412"/>
                  </a:lnTo>
                  <a:lnTo>
                    <a:pt x="7029272" y="12"/>
                  </a:lnTo>
                  <a:close/>
                </a:path>
                <a:path w="8934450" h="762000">
                  <a:moveTo>
                    <a:pt x="7220420" y="12"/>
                  </a:moveTo>
                  <a:lnTo>
                    <a:pt x="7029310" y="12"/>
                  </a:lnTo>
                  <a:lnTo>
                    <a:pt x="7029310" y="152412"/>
                  </a:lnTo>
                  <a:lnTo>
                    <a:pt x="7220420" y="152412"/>
                  </a:lnTo>
                  <a:lnTo>
                    <a:pt x="7220420" y="12"/>
                  </a:lnTo>
                  <a:close/>
                </a:path>
                <a:path w="8934450" h="762000">
                  <a:moveTo>
                    <a:pt x="7387666" y="12"/>
                  </a:moveTo>
                  <a:lnTo>
                    <a:pt x="7220445" y="12"/>
                  </a:lnTo>
                  <a:lnTo>
                    <a:pt x="7220445" y="152412"/>
                  </a:lnTo>
                  <a:lnTo>
                    <a:pt x="7387666" y="152412"/>
                  </a:lnTo>
                  <a:lnTo>
                    <a:pt x="7387666" y="12"/>
                  </a:lnTo>
                  <a:close/>
                </a:path>
                <a:path w="8934450" h="762000">
                  <a:moveTo>
                    <a:pt x="7716101" y="12"/>
                  </a:moveTo>
                  <a:lnTo>
                    <a:pt x="7525067" y="12"/>
                  </a:lnTo>
                  <a:lnTo>
                    <a:pt x="7387704" y="12"/>
                  </a:lnTo>
                  <a:lnTo>
                    <a:pt x="7387704" y="152412"/>
                  </a:lnTo>
                  <a:lnTo>
                    <a:pt x="7524991" y="152412"/>
                  </a:lnTo>
                  <a:lnTo>
                    <a:pt x="7716101" y="152412"/>
                  </a:lnTo>
                  <a:lnTo>
                    <a:pt x="7716101" y="12"/>
                  </a:lnTo>
                  <a:close/>
                </a:path>
                <a:path w="8934450" h="762000">
                  <a:moveTo>
                    <a:pt x="7895298" y="12"/>
                  </a:moveTo>
                  <a:lnTo>
                    <a:pt x="7716126" y="12"/>
                  </a:lnTo>
                  <a:lnTo>
                    <a:pt x="7716126" y="152412"/>
                  </a:lnTo>
                  <a:lnTo>
                    <a:pt x="7895298" y="152412"/>
                  </a:lnTo>
                  <a:lnTo>
                    <a:pt x="7895298" y="12"/>
                  </a:lnTo>
                  <a:close/>
                </a:path>
                <a:path w="8934450" h="762000">
                  <a:moveTo>
                    <a:pt x="8241627" y="12"/>
                  </a:moveTo>
                  <a:lnTo>
                    <a:pt x="8062544" y="12"/>
                  </a:lnTo>
                  <a:lnTo>
                    <a:pt x="7895323" y="12"/>
                  </a:lnTo>
                  <a:lnTo>
                    <a:pt x="7895323" y="152412"/>
                  </a:lnTo>
                  <a:lnTo>
                    <a:pt x="8062455" y="152412"/>
                  </a:lnTo>
                  <a:lnTo>
                    <a:pt x="8241627" y="152412"/>
                  </a:lnTo>
                  <a:lnTo>
                    <a:pt x="8241627" y="12"/>
                  </a:lnTo>
                  <a:close/>
                </a:path>
                <a:path w="8934450" h="762000">
                  <a:moveTo>
                    <a:pt x="8420824" y="12"/>
                  </a:moveTo>
                  <a:lnTo>
                    <a:pt x="8241652" y="12"/>
                  </a:lnTo>
                  <a:lnTo>
                    <a:pt x="8241652" y="152412"/>
                  </a:lnTo>
                  <a:lnTo>
                    <a:pt x="8420824" y="152412"/>
                  </a:lnTo>
                  <a:lnTo>
                    <a:pt x="8420824" y="12"/>
                  </a:lnTo>
                  <a:close/>
                </a:path>
                <a:path w="8934450" h="762000">
                  <a:moveTo>
                    <a:pt x="8588070" y="12"/>
                  </a:moveTo>
                  <a:lnTo>
                    <a:pt x="8420849" y="12"/>
                  </a:lnTo>
                  <a:lnTo>
                    <a:pt x="8420849" y="152412"/>
                  </a:lnTo>
                  <a:lnTo>
                    <a:pt x="8588070" y="152412"/>
                  </a:lnTo>
                  <a:lnTo>
                    <a:pt x="8588070" y="12"/>
                  </a:lnTo>
                  <a:close/>
                </a:path>
                <a:path w="8934450" h="762000">
                  <a:moveTo>
                    <a:pt x="8934399" y="12"/>
                  </a:moveTo>
                  <a:lnTo>
                    <a:pt x="8761298" y="12"/>
                  </a:lnTo>
                  <a:lnTo>
                    <a:pt x="8588108" y="12"/>
                  </a:lnTo>
                  <a:lnTo>
                    <a:pt x="8588108" y="152412"/>
                  </a:lnTo>
                  <a:lnTo>
                    <a:pt x="8761209" y="152412"/>
                  </a:lnTo>
                  <a:lnTo>
                    <a:pt x="8934399" y="152412"/>
                  </a:lnTo>
                  <a:lnTo>
                    <a:pt x="8934399" y="12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4842" y="5435218"/>
              <a:ext cx="4330065" cy="609600"/>
            </a:xfrm>
            <a:custGeom>
              <a:avLst/>
              <a:gdLst/>
              <a:ahLst/>
              <a:cxnLst/>
              <a:rect l="l" t="t" r="r" b="b"/>
              <a:pathLst>
                <a:path w="4330065" h="609600">
                  <a:moveTo>
                    <a:pt x="173189" y="243840"/>
                  </a:moveTo>
                  <a:lnTo>
                    <a:pt x="0" y="243840"/>
                  </a:lnTo>
                  <a:lnTo>
                    <a:pt x="0" y="365747"/>
                  </a:lnTo>
                  <a:lnTo>
                    <a:pt x="173189" y="365747"/>
                  </a:lnTo>
                  <a:lnTo>
                    <a:pt x="173189" y="243840"/>
                  </a:lnTo>
                  <a:close/>
                </a:path>
                <a:path w="4330065" h="609600">
                  <a:moveTo>
                    <a:pt x="842073" y="243840"/>
                  </a:moveTo>
                  <a:lnTo>
                    <a:pt x="704723" y="243840"/>
                  </a:lnTo>
                  <a:lnTo>
                    <a:pt x="704723" y="365747"/>
                  </a:lnTo>
                  <a:lnTo>
                    <a:pt x="842073" y="365747"/>
                  </a:lnTo>
                  <a:lnTo>
                    <a:pt x="842073" y="243840"/>
                  </a:lnTo>
                  <a:close/>
                </a:path>
                <a:path w="4330065" h="609600">
                  <a:moveTo>
                    <a:pt x="2251545" y="243840"/>
                  </a:moveTo>
                  <a:lnTo>
                    <a:pt x="2078355" y="243840"/>
                  </a:lnTo>
                  <a:lnTo>
                    <a:pt x="2078355" y="365747"/>
                  </a:lnTo>
                  <a:lnTo>
                    <a:pt x="2251545" y="365747"/>
                  </a:lnTo>
                  <a:lnTo>
                    <a:pt x="2251545" y="243840"/>
                  </a:lnTo>
                  <a:close/>
                </a:path>
                <a:path w="4330065" h="609600">
                  <a:moveTo>
                    <a:pt x="3111474" y="243840"/>
                  </a:moveTo>
                  <a:lnTo>
                    <a:pt x="2920365" y="243840"/>
                  </a:lnTo>
                  <a:lnTo>
                    <a:pt x="2920365" y="365747"/>
                  </a:lnTo>
                  <a:lnTo>
                    <a:pt x="3111474" y="365747"/>
                  </a:lnTo>
                  <a:lnTo>
                    <a:pt x="3111474" y="243840"/>
                  </a:lnTo>
                  <a:close/>
                </a:path>
                <a:path w="4330065" h="609600">
                  <a:moveTo>
                    <a:pt x="3290671" y="0"/>
                  </a:moveTo>
                  <a:lnTo>
                    <a:pt x="3111500" y="0"/>
                  </a:lnTo>
                  <a:lnTo>
                    <a:pt x="3111500" y="121907"/>
                  </a:lnTo>
                  <a:lnTo>
                    <a:pt x="3111500" y="243827"/>
                  </a:lnTo>
                  <a:lnTo>
                    <a:pt x="3290671" y="243827"/>
                  </a:lnTo>
                  <a:lnTo>
                    <a:pt x="3290671" y="121920"/>
                  </a:lnTo>
                  <a:lnTo>
                    <a:pt x="3290671" y="0"/>
                  </a:lnTo>
                  <a:close/>
                </a:path>
                <a:path w="4330065" h="609600">
                  <a:moveTo>
                    <a:pt x="3637000" y="121907"/>
                  </a:moveTo>
                  <a:lnTo>
                    <a:pt x="3457918" y="121907"/>
                  </a:lnTo>
                  <a:lnTo>
                    <a:pt x="3457918" y="0"/>
                  </a:lnTo>
                  <a:lnTo>
                    <a:pt x="3290697" y="0"/>
                  </a:lnTo>
                  <a:lnTo>
                    <a:pt x="3290697" y="121907"/>
                  </a:lnTo>
                  <a:lnTo>
                    <a:pt x="3290697" y="243827"/>
                  </a:lnTo>
                  <a:lnTo>
                    <a:pt x="3457829" y="243827"/>
                  </a:lnTo>
                  <a:lnTo>
                    <a:pt x="3637000" y="243827"/>
                  </a:lnTo>
                  <a:lnTo>
                    <a:pt x="3637000" y="121907"/>
                  </a:lnTo>
                  <a:close/>
                </a:path>
                <a:path w="4330065" h="609600">
                  <a:moveTo>
                    <a:pt x="3816197" y="243840"/>
                  </a:moveTo>
                  <a:lnTo>
                    <a:pt x="3637026" y="243840"/>
                  </a:lnTo>
                  <a:lnTo>
                    <a:pt x="3637026" y="365747"/>
                  </a:lnTo>
                  <a:lnTo>
                    <a:pt x="3816197" y="365747"/>
                  </a:lnTo>
                  <a:lnTo>
                    <a:pt x="3816197" y="243840"/>
                  </a:lnTo>
                  <a:close/>
                </a:path>
                <a:path w="4330065" h="609600">
                  <a:moveTo>
                    <a:pt x="3983444" y="365747"/>
                  </a:moveTo>
                  <a:lnTo>
                    <a:pt x="3816223" y="365747"/>
                  </a:lnTo>
                  <a:lnTo>
                    <a:pt x="3816223" y="487667"/>
                  </a:lnTo>
                  <a:lnTo>
                    <a:pt x="3983444" y="487667"/>
                  </a:lnTo>
                  <a:lnTo>
                    <a:pt x="3983444" y="365747"/>
                  </a:lnTo>
                  <a:close/>
                </a:path>
                <a:path w="4330065" h="609600">
                  <a:moveTo>
                    <a:pt x="4329773" y="487667"/>
                  </a:moveTo>
                  <a:lnTo>
                    <a:pt x="4156672" y="487667"/>
                  </a:lnTo>
                  <a:lnTo>
                    <a:pt x="4156672" y="365747"/>
                  </a:lnTo>
                  <a:lnTo>
                    <a:pt x="3983482" y="365747"/>
                  </a:lnTo>
                  <a:lnTo>
                    <a:pt x="3983482" y="487667"/>
                  </a:lnTo>
                  <a:lnTo>
                    <a:pt x="4156583" y="487667"/>
                  </a:lnTo>
                  <a:lnTo>
                    <a:pt x="4156583" y="609587"/>
                  </a:lnTo>
                  <a:lnTo>
                    <a:pt x="4329773" y="609587"/>
                  </a:lnTo>
                  <a:lnTo>
                    <a:pt x="4329773" y="487667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6880" y="1412747"/>
              <a:ext cx="358775" cy="4646930"/>
            </a:xfrm>
            <a:custGeom>
              <a:avLst/>
              <a:gdLst/>
              <a:ahLst/>
              <a:cxnLst/>
              <a:rect l="l" t="t" r="r" b="b"/>
              <a:pathLst>
                <a:path w="358775" h="4646930">
                  <a:moveTo>
                    <a:pt x="0" y="0"/>
                  </a:moveTo>
                  <a:lnTo>
                    <a:pt x="0" y="4646345"/>
                  </a:lnTo>
                </a:path>
                <a:path w="358775" h="4646930">
                  <a:moveTo>
                    <a:pt x="358330" y="0"/>
                  </a:moveTo>
                  <a:lnTo>
                    <a:pt x="358330" y="4646345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99715" y="1290827"/>
              <a:ext cx="0" cy="395605"/>
            </a:xfrm>
            <a:custGeom>
              <a:avLst/>
              <a:gdLst/>
              <a:ahLst/>
              <a:cxnLst/>
              <a:rect l="l" t="t" r="r" b="b"/>
              <a:pathLst>
                <a:path h="395605">
                  <a:moveTo>
                    <a:pt x="0" y="0"/>
                  </a:moveTo>
                  <a:lnTo>
                    <a:pt x="0" y="395350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99715" y="168617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0"/>
                  </a:moveTo>
                  <a:lnTo>
                    <a:pt x="0" y="9144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99715" y="2600578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99715" y="2752978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99715" y="2996819"/>
              <a:ext cx="0" cy="3062605"/>
            </a:xfrm>
            <a:custGeom>
              <a:avLst/>
              <a:gdLst/>
              <a:ahLst/>
              <a:cxnLst/>
              <a:rect l="l" t="t" r="r" b="b"/>
              <a:pathLst>
                <a:path h="3062604">
                  <a:moveTo>
                    <a:pt x="0" y="0"/>
                  </a:moveTo>
                  <a:lnTo>
                    <a:pt x="0" y="3062274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72815" y="1412747"/>
              <a:ext cx="191135" cy="4646930"/>
            </a:xfrm>
            <a:custGeom>
              <a:avLst/>
              <a:gdLst/>
              <a:ahLst/>
              <a:cxnLst/>
              <a:rect l="l" t="t" r="r" b="b"/>
              <a:pathLst>
                <a:path w="191135" h="4646930">
                  <a:moveTo>
                    <a:pt x="0" y="0"/>
                  </a:moveTo>
                  <a:lnTo>
                    <a:pt x="0" y="4646345"/>
                  </a:lnTo>
                </a:path>
                <a:path w="191135" h="4646930">
                  <a:moveTo>
                    <a:pt x="191134" y="0"/>
                  </a:moveTo>
                  <a:lnTo>
                    <a:pt x="191134" y="1325879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3951" y="2738627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27241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3951" y="3011042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825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63951" y="3134867"/>
              <a:ext cx="0" cy="516255"/>
            </a:xfrm>
            <a:custGeom>
              <a:avLst/>
              <a:gdLst/>
              <a:ahLst/>
              <a:cxnLst/>
              <a:rect l="l" t="t" r="r" b="b"/>
              <a:pathLst>
                <a:path h="516254">
                  <a:moveTo>
                    <a:pt x="0" y="0"/>
                  </a:moveTo>
                  <a:lnTo>
                    <a:pt x="0" y="51625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63951" y="1412747"/>
              <a:ext cx="675005" cy="4646930"/>
            </a:xfrm>
            <a:custGeom>
              <a:avLst/>
              <a:gdLst/>
              <a:ahLst/>
              <a:cxnLst/>
              <a:rect l="l" t="t" r="r" b="b"/>
              <a:pathLst>
                <a:path w="675004" h="4646930">
                  <a:moveTo>
                    <a:pt x="0" y="2238375"/>
                  </a:moveTo>
                  <a:lnTo>
                    <a:pt x="0" y="4646345"/>
                  </a:lnTo>
                </a:path>
                <a:path w="675004" h="4646930">
                  <a:moveTo>
                    <a:pt x="167259" y="0"/>
                  </a:moveTo>
                  <a:lnTo>
                    <a:pt x="167259" y="4646345"/>
                  </a:lnTo>
                </a:path>
                <a:path w="675004" h="4646930">
                  <a:moveTo>
                    <a:pt x="304546" y="0"/>
                  </a:moveTo>
                  <a:lnTo>
                    <a:pt x="304546" y="4646345"/>
                  </a:lnTo>
                </a:path>
                <a:path w="675004" h="4646930">
                  <a:moveTo>
                    <a:pt x="495681" y="0"/>
                  </a:moveTo>
                  <a:lnTo>
                    <a:pt x="495681" y="4646345"/>
                  </a:lnTo>
                </a:path>
                <a:path w="675004" h="4646930">
                  <a:moveTo>
                    <a:pt x="674877" y="0"/>
                  </a:moveTo>
                  <a:lnTo>
                    <a:pt x="674877" y="1722119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38829" y="3134867"/>
              <a:ext cx="0" cy="516255"/>
            </a:xfrm>
            <a:custGeom>
              <a:avLst/>
              <a:gdLst/>
              <a:ahLst/>
              <a:cxnLst/>
              <a:rect l="l" t="t" r="r" b="b"/>
              <a:pathLst>
                <a:path h="516254">
                  <a:moveTo>
                    <a:pt x="0" y="0"/>
                  </a:moveTo>
                  <a:lnTo>
                    <a:pt x="0" y="51625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8829" y="3651123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825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38829" y="3774948"/>
              <a:ext cx="0" cy="1522095"/>
            </a:xfrm>
            <a:custGeom>
              <a:avLst/>
              <a:gdLst/>
              <a:ahLst/>
              <a:cxnLst/>
              <a:rect l="l" t="t" r="r" b="b"/>
              <a:pathLst>
                <a:path h="1522095">
                  <a:moveTo>
                    <a:pt x="0" y="0"/>
                  </a:moveTo>
                  <a:lnTo>
                    <a:pt x="0" y="152209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38829" y="1412747"/>
              <a:ext cx="346710" cy="4646930"/>
            </a:xfrm>
            <a:custGeom>
              <a:avLst/>
              <a:gdLst/>
              <a:ahLst/>
              <a:cxnLst/>
              <a:rect l="l" t="t" r="r" b="b"/>
              <a:pathLst>
                <a:path w="346710" h="4646930">
                  <a:moveTo>
                    <a:pt x="0" y="3884295"/>
                  </a:moveTo>
                  <a:lnTo>
                    <a:pt x="0" y="4646345"/>
                  </a:lnTo>
                </a:path>
                <a:path w="346710" h="4646930">
                  <a:moveTo>
                    <a:pt x="167259" y="0"/>
                  </a:moveTo>
                  <a:lnTo>
                    <a:pt x="167259" y="4646345"/>
                  </a:lnTo>
                </a:path>
                <a:path w="346710" h="4646930">
                  <a:moveTo>
                    <a:pt x="346329" y="0"/>
                  </a:moveTo>
                  <a:lnTo>
                    <a:pt x="346329" y="4646345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64354" y="1290827"/>
              <a:ext cx="0" cy="4768850"/>
            </a:xfrm>
            <a:custGeom>
              <a:avLst/>
              <a:gdLst/>
              <a:ahLst/>
              <a:cxnLst/>
              <a:rect l="l" t="t" r="r" b="b"/>
              <a:pathLst>
                <a:path h="4768850">
                  <a:moveTo>
                    <a:pt x="0" y="0"/>
                  </a:moveTo>
                  <a:lnTo>
                    <a:pt x="0" y="4768265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31614" y="1412747"/>
              <a:ext cx="1732280" cy="4646930"/>
            </a:xfrm>
            <a:custGeom>
              <a:avLst/>
              <a:gdLst/>
              <a:ahLst/>
              <a:cxnLst/>
              <a:rect l="l" t="t" r="r" b="b"/>
              <a:pathLst>
                <a:path w="1732279" h="4646930">
                  <a:moveTo>
                    <a:pt x="0" y="0"/>
                  </a:moveTo>
                  <a:lnTo>
                    <a:pt x="0" y="4646345"/>
                  </a:lnTo>
                </a:path>
                <a:path w="1732279" h="4646930">
                  <a:moveTo>
                    <a:pt x="173227" y="0"/>
                  </a:moveTo>
                  <a:lnTo>
                    <a:pt x="173227" y="4646345"/>
                  </a:lnTo>
                </a:path>
                <a:path w="1732279" h="4646930">
                  <a:moveTo>
                    <a:pt x="346328" y="0"/>
                  </a:moveTo>
                  <a:lnTo>
                    <a:pt x="346328" y="4646345"/>
                  </a:lnTo>
                </a:path>
                <a:path w="1732279" h="4646930">
                  <a:moveTo>
                    <a:pt x="519557" y="0"/>
                  </a:moveTo>
                  <a:lnTo>
                    <a:pt x="519557" y="4646345"/>
                  </a:lnTo>
                </a:path>
                <a:path w="1732279" h="4646930">
                  <a:moveTo>
                    <a:pt x="710691" y="0"/>
                  </a:moveTo>
                  <a:lnTo>
                    <a:pt x="710691" y="4646345"/>
                  </a:lnTo>
                </a:path>
                <a:path w="1732279" h="4646930">
                  <a:moveTo>
                    <a:pt x="877951" y="0"/>
                  </a:moveTo>
                  <a:lnTo>
                    <a:pt x="877951" y="4646345"/>
                  </a:lnTo>
                </a:path>
                <a:path w="1732279" h="4646930">
                  <a:moveTo>
                    <a:pt x="1015238" y="0"/>
                  </a:moveTo>
                  <a:lnTo>
                    <a:pt x="1015238" y="4646345"/>
                  </a:lnTo>
                </a:path>
                <a:path w="1732279" h="4646930">
                  <a:moveTo>
                    <a:pt x="1206373" y="0"/>
                  </a:moveTo>
                  <a:lnTo>
                    <a:pt x="1206373" y="4646345"/>
                  </a:lnTo>
                </a:path>
                <a:path w="1732279" h="4646930">
                  <a:moveTo>
                    <a:pt x="1385570" y="0"/>
                  </a:moveTo>
                  <a:lnTo>
                    <a:pt x="1385570" y="4646345"/>
                  </a:lnTo>
                </a:path>
                <a:path w="1732279" h="4646930">
                  <a:moveTo>
                    <a:pt x="1552828" y="0"/>
                  </a:moveTo>
                  <a:lnTo>
                    <a:pt x="1552828" y="4646345"/>
                  </a:lnTo>
                </a:path>
                <a:path w="1732279" h="4646930">
                  <a:moveTo>
                    <a:pt x="1731899" y="0"/>
                  </a:moveTo>
                  <a:lnTo>
                    <a:pt x="1731899" y="4646345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42710" y="1290827"/>
              <a:ext cx="0" cy="4768850"/>
            </a:xfrm>
            <a:custGeom>
              <a:avLst/>
              <a:gdLst/>
              <a:ahLst/>
              <a:cxnLst/>
              <a:rect l="l" t="t" r="r" b="b"/>
              <a:pathLst>
                <a:path h="4768850">
                  <a:moveTo>
                    <a:pt x="0" y="0"/>
                  </a:moveTo>
                  <a:lnTo>
                    <a:pt x="0" y="4768265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09968" y="1412747"/>
              <a:ext cx="1206500" cy="4646930"/>
            </a:xfrm>
            <a:custGeom>
              <a:avLst/>
              <a:gdLst/>
              <a:ahLst/>
              <a:cxnLst/>
              <a:rect l="l" t="t" r="r" b="b"/>
              <a:pathLst>
                <a:path w="1206500" h="4646930">
                  <a:moveTo>
                    <a:pt x="0" y="0"/>
                  </a:moveTo>
                  <a:lnTo>
                    <a:pt x="0" y="4646345"/>
                  </a:lnTo>
                </a:path>
                <a:path w="1206500" h="4646930">
                  <a:moveTo>
                    <a:pt x="173227" y="0"/>
                  </a:moveTo>
                  <a:lnTo>
                    <a:pt x="173227" y="4646345"/>
                  </a:lnTo>
                </a:path>
                <a:path w="1206500" h="4646930">
                  <a:moveTo>
                    <a:pt x="346328" y="0"/>
                  </a:moveTo>
                  <a:lnTo>
                    <a:pt x="346328" y="4646345"/>
                  </a:lnTo>
                </a:path>
                <a:path w="1206500" h="4646930">
                  <a:moveTo>
                    <a:pt x="519556" y="0"/>
                  </a:moveTo>
                  <a:lnTo>
                    <a:pt x="519556" y="4646345"/>
                  </a:lnTo>
                </a:path>
                <a:path w="1206500" h="4646930">
                  <a:moveTo>
                    <a:pt x="710691" y="0"/>
                  </a:moveTo>
                  <a:lnTo>
                    <a:pt x="710691" y="4646345"/>
                  </a:lnTo>
                </a:path>
                <a:path w="1206500" h="4646930">
                  <a:moveTo>
                    <a:pt x="877951" y="0"/>
                  </a:moveTo>
                  <a:lnTo>
                    <a:pt x="877951" y="4646345"/>
                  </a:lnTo>
                </a:path>
                <a:path w="1206500" h="4646930">
                  <a:moveTo>
                    <a:pt x="1015237" y="0"/>
                  </a:moveTo>
                  <a:lnTo>
                    <a:pt x="1015237" y="4646345"/>
                  </a:lnTo>
                </a:path>
                <a:path w="1206500" h="4646930">
                  <a:moveTo>
                    <a:pt x="1206373" y="0"/>
                  </a:moveTo>
                  <a:lnTo>
                    <a:pt x="1206373" y="2362200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16341" y="3774948"/>
              <a:ext cx="0" cy="1522095"/>
            </a:xfrm>
            <a:custGeom>
              <a:avLst/>
              <a:gdLst/>
              <a:ahLst/>
              <a:cxnLst/>
              <a:rect l="l" t="t" r="r" b="b"/>
              <a:pathLst>
                <a:path h="1522095">
                  <a:moveTo>
                    <a:pt x="0" y="0"/>
                  </a:moveTo>
                  <a:lnTo>
                    <a:pt x="0" y="152209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6341" y="5297043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824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6341" y="5420868"/>
              <a:ext cx="0" cy="638810"/>
            </a:xfrm>
            <a:custGeom>
              <a:avLst/>
              <a:gdLst/>
              <a:ahLst/>
              <a:cxnLst/>
              <a:rect l="l" t="t" r="r" b="b"/>
              <a:pathLst>
                <a:path h="638810">
                  <a:moveTo>
                    <a:pt x="0" y="0"/>
                  </a:moveTo>
                  <a:lnTo>
                    <a:pt x="0" y="6382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95538" y="1412747"/>
              <a:ext cx="346710" cy="4646930"/>
            </a:xfrm>
            <a:custGeom>
              <a:avLst/>
              <a:gdLst/>
              <a:ahLst/>
              <a:cxnLst/>
              <a:rect l="l" t="t" r="r" b="b"/>
              <a:pathLst>
                <a:path w="346709" h="4646930">
                  <a:moveTo>
                    <a:pt x="0" y="0"/>
                  </a:moveTo>
                  <a:lnTo>
                    <a:pt x="0" y="4646345"/>
                  </a:lnTo>
                </a:path>
                <a:path w="346709" h="4646930">
                  <a:moveTo>
                    <a:pt x="167131" y="0"/>
                  </a:moveTo>
                  <a:lnTo>
                    <a:pt x="167131" y="4646345"/>
                  </a:lnTo>
                </a:path>
                <a:path w="346709" h="4646930">
                  <a:moveTo>
                    <a:pt x="346328" y="0"/>
                  </a:moveTo>
                  <a:lnTo>
                    <a:pt x="346328" y="4646345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21064" y="1290827"/>
              <a:ext cx="0" cy="4768850"/>
            </a:xfrm>
            <a:custGeom>
              <a:avLst/>
              <a:gdLst/>
              <a:ahLst/>
              <a:cxnLst/>
              <a:rect l="l" t="t" r="r" b="b"/>
              <a:pathLst>
                <a:path h="4768850">
                  <a:moveTo>
                    <a:pt x="0" y="0"/>
                  </a:moveTo>
                  <a:lnTo>
                    <a:pt x="0" y="4768265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88324" y="1412747"/>
              <a:ext cx="173355" cy="4646930"/>
            </a:xfrm>
            <a:custGeom>
              <a:avLst/>
              <a:gdLst/>
              <a:ahLst/>
              <a:cxnLst/>
              <a:rect l="l" t="t" r="r" b="b"/>
              <a:pathLst>
                <a:path w="173354" h="4646930">
                  <a:moveTo>
                    <a:pt x="0" y="0"/>
                  </a:moveTo>
                  <a:lnTo>
                    <a:pt x="0" y="4646345"/>
                  </a:lnTo>
                </a:path>
                <a:path w="173354" h="4646930">
                  <a:moveTo>
                    <a:pt x="173100" y="0"/>
                  </a:moveTo>
                  <a:lnTo>
                    <a:pt x="173100" y="4646345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930" y="1427098"/>
              <a:ext cx="8963660" cy="0"/>
            </a:xfrm>
            <a:custGeom>
              <a:avLst/>
              <a:gdLst/>
              <a:ahLst/>
              <a:cxnLst/>
              <a:rect l="l" t="t" r="r" b="b"/>
              <a:pathLst>
                <a:path w="8963660">
                  <a:moveTo>
                    <a:pt x="0" y="0"/>
                  </a:moveTo>
                  <a:lnTo>
                    <a:pt x="8963073" y="0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930" y="1533778"/>
              <a:ext cx="8963660" cy="152400"/>
            </a:xfrm>
            <a:custGeom>
              <a:avLst/>
              <a:gdLst/>
              <a:ahLst/>
              <a:cxnLst/>
              <a:rect l="l" t="t" r="r" b="b"/>
              <a:pathLst>
                <a:path w="8963660" h="152400">
                  <a:moveTo>
                    <a:pt x="0" y="0"/>
                  </a:moveTo>
                  <a:lnTo>
                    <a:pt x="8963073" y="0"/>
                  </a:lnTo>
                </a:path>
                <a:path w="8963660" h="152400">
                  <a:moveTo>
                    <a:pt x="297774" y="152400"/>
                  </a:moveTo>
                  <a:lnTo>
                    <a:pt x="2699433" y="152400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85364" y="1686179"/>
              <a:ext cx="6263640" cy="0"/>
            </a:xfrm>
            <a:custGeom>
              <a:avLst/>
              <a:gdLst/>
              <a:ahLst/>
              <a:cxnLst/>
              <a:rect l="l" t="t" r="r" b="b"/>
              <a:pathLst>
                <a:path w="6263640">
                  <a:moveTo>
                    <a:pt x="0" y="0"/>
                  </a:moveTo>
                  <a:lnTo>
                    <a:pt x="626364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930" y="1808098"/>
              <a:ext cx="8963660" cy="792480"/>
            </a:xfrm>
            <a:custGeom>
              <a:avLst/>
              <a:gdLst/>
              <a:ahLst/>
              <a:cxnLst/>
              <a:rect l="l" t="t" r="r" b="b"/>
              <a:pathLst>
                <a:path w="8963660" h="792480">
                  <a:moveTo>
                    <a:pt x="297774" y="0"/>
                  </a:moveTo>
                  <a:lnTo>
                    <a:pt x="8963073" y="0"/>
                  </a:lnTo>
                </a:path>
                <a:path w="8963660" h="792480">
                  <a:moveTo>
                    <a:pt x="297774" y="152400"/>
                  </a:moveTo>
                  <a:lnTo>
                    <a:pt x="8963073" y="152400"/>
                  </a:lnTo>
                </a:path>
                <a:path w="8963660" h="792480">
                  <a:moveTo>
                    <a:pt x="297774" y="274320"/>
                  </a:moveTo>
                  <a:lnTo>
                    <a:pt x="8963073" y="274320"/>
                  </a:lnTo>
                </a:path>
                <a:path w="8963660" h="792480">
                  <a:moveTo>
                    <a:pt x="297774" y="396239"/>
                  </a:moveTo>
                  <a:lnTo>
                    <a:pt x="8963073" y="396239"/>
                  </a:lnTo>
                </a:path>
                <a:path w="8963660" h="792480">
                  <a:moveTo>
                    <a:pt x="297774" y="518160"/>
                  </a:moveTo>
                  <a:lnTo>
                    <a:pt x="8963073" y="518160"/>
                  </a:lnTo>
                </a:path>
                <a:path w="8963660" h="792480">
                  <a:moveTo>
                    <a:pt x="297774" y="670560"/>
                  </a:moveTo>
                  <a:lnTo>
                    <a:pt x="8963073" y="670560"/>
                  </a:lnTo>
                </a:path>
                <a:path w="8963660" h="792480">
                  <a:moveTo>
                    <a:pt x="0" y="792479"/>
                  </a:moveTo>
                  <a:lnTo>
                    <a:pt x="2699433" y="792479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85364" y="2600578"/>
              <a:ext cx="6263640" cy="0"/>
            </a:xfrm>
            <a:custGeom>
              <a:avLst/>
              <a:gdLst/>
              <a:ahLst/>
              <a:cxnLst/>
              <a:rect l="l" t="t" r="r" b="b"/>
              <a:pathLst>
                <a:path w="6263640">
                  <a:moveTo>
                    <a:pt x="0" y="0"/>
                  </a:moveTo>
                  <a:lnTo>
                    <a:pt x="626364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3705" y="2752978"/>
              <a:ext cx="2402205" cy="0"/>
            </a:xfrm>
            <a:custGeom>
              <a:avLst/>
              <a:gdLst/>
              <a:ahLst/>
              <a:cxnLst/>
              <a:rect l="l" t="t" r="r" b="b"/>
              <a:pathLst>
                <a:path w="2402205">
                  <a:moveTo>
                    <a:pt x="0" y="0"/>
                  </a:moveTo>
                  <a:lnTo>
                    <a:pt x="2401658" y="0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85364" y="2752978"/>
              <a:ext cx="393065" cy="0"/>
            </a:xfrm>
            <a:custGeom>
              <a:avLst/>
              <a:gdLst/>
              <a:ahLst/>
              <a:cxnLst/>
              <a:rect l="l" t="t" r="r" b="b"/>
              <a:pathLst>
                <a:path w="393064">
                  <a:moveTo>
                    <a:pt x="0" y="0"/>
                  </a:moveTo>
                  <a:lnTo>
                    <a:pt x="392938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930" y="2752978"/>
              <a:ext cx="8963660" cy="243840"/>
            </a:xfrm>
            <a:custGeom>
              <a:avLst/>
              <a:gdLst/>
              <a:ahLst/>
              <a:cxnLst/>
              <a:rect l="l" t="t" r="r" b="b"/>
              <a:pathLst>
                <a:path w="8963660" h="243839">
                  <a:moveTo>
                    <a:pt x="3092371" y="0"/>
                  </a:moveTo>
                  <a:lnTo>
                    <a:pt x="8963073" y="0"/>
                  </a:lnTo>
                </a:path>
                <a:path w="8963660" h="243839">
                  <a:moveTo>
                    <a:pt x="297774" y="121920"/>
                  </a:moveTo>
                  <a:lnTo>
                    <a:pt x="8963073" y="121920"/>
                  </a:lnTo>
                </a:path>
                <a:path w="8963660" h="243839">
                  <a:moveTo>
                    <a:pt x="0" y="243840"/>
                  </a:moveTo>
                  <a:lnTo>
                    <a:pt x="2699433" y="243840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85364" y="2996819"/>
              <a:ext cx="393065" cy="0"/>
            </a:xfrm>
            <a:custGeom>
              <a:avLst/>
              <a:gdLst/>
              <a:ahLst/>
              <a:cxnLst/>
              <a:rect l="l" t="t" r="r" b="b"/>
              <a:pathLst>
                <a:path w="393064">
                  <a:moveTo>
                    <a:pt x="0" y="0"/>
                  </a:moveTo>
                  <a:lnTo>
                    <a:pt x="392938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3705" y="2996819"/>
              <a:ext cx="8665845" cy="152400"/>
            </a:xfrm>
            <a:custGeom>
              <a:avLst/>
              <a:gdLst/>
              <a:ahLst/>
              <a:cxnLst/>
              <a:rect l="l" t="t" r="r" b="b"/>
              <a:pathLst>
                <a:path w="8665845" h="152400">
                  <a:moveTo>
                    <a:pt x="2794596" y="0"/>
                  </a:moveTo>
                  <a:lnTo>
                    <a:pt x="8665298" y="0"/>
                  </a:lnTo>
                </a:path>
                <a:path w="8665845" h="152400">
                  <a:moveTo>
                    <a:pt x="0" y="152400"/>
                  </a:moveTo>
                  <a:lnTo>
                    <a:pt x="2766021" y="152400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49727" y="3149219"/>
              <a:ext cx="703580" cy="0"/>
            </a:xfrm>
            <a:custGeom>
              <a:avLst/>
              <a:gdLst/>
              <a:ahLst/>
              <a:cxnLst/>
              <a:rect l="l" t="t" r="r" b="b"/>
              <a:pathLst>
                <a:path w="703579">
                  <a:moveTo>
                    <a:pt x="0" y="0"/>
                  </a:moveTo>
                  <a:lnTo>
                    <a:pt x="703452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930" y="3149219"/>
              <a:ext cx="8963660" cy="487680"/>
            </a:xfrm>
            <a:custGeom>
              <a:avLst/>
              <a:gdLst/>
              <a:ahLst/>
              <a:cxnLst/>
              <a:rect l="l" t="t" r="r" b="b"/>
              <a:pathLst>
                <a:path w="8963660" h="487679">
                  <a:moveTo>
                    <a:pt x="3767249" y="0"/>
                  </a:moveTo>
                  <a:lnTo>
                    <a:pt x="8963073" y="0"/>
                  </a:lnTo>
                </a:path>
                <a:path w="8963660" h="487679">
                  <a:moveTo>
                    <a:pt x="297774" y="121919"/>
                  </a:moveTo>
                  <a:lnTo>
                    <a:pt x="8963073" y="121919"/>
                  </a:lnTo>
                </a:path>
                <a:path w="8963660" h="487679">
                  <a:moveTo>
                    <a:pt x="297774" y="365759"/>
                  </a:moveTo>
                  <a:lnTo>
                    <a:pt x="8963073" y="365759"/>
                  </a:lnTo>
                </a:path>
                <a:path w="8963660" h="487679">
                  <a:moveTo>
                    <a:pt x="0" y="487679"/>
                  </a:moveTo>
                  <a:lnTo>
                    <a:pt x="3063796" y="487679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49727" y="3636898"/>
              <a:ext cx="703580" cy="0"/>
            </a:xfrm>
            <a:custGeom>
              <a:avLst/>
              <a:gdLst/>
              <a:ahLst/>
              <a:cxnLst/>
              <a:rect l="l" t="t" r="r" b="b"/>
              <a:pathLst>
                <a:path w="703579">
                  <a:moveTo>
                    <a:pt x="0" y="0"/>
                  </a:moveTo>
                  <a:lnTo>
                    <a:pt x="703452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3705" y="3636898"/>
              <a:ext cx="8665845" cy="152400"/>
            </a:xfrm>
            <a:custGeom>
              <a:avLst/>
              <a:gdLst/>
              <a:ahLst/>
              <a:cxnLst/>
              <a:rect l="l" t="t" r="r" b="b"/>
              <a:pathLst>
                <a:path w="8665845" h="152400">
                  <a:moveTo>
                    <a:pt x="3469474" y="0"/>
                  </a:moveTo>
                  <a:lnTo>
                    <a:pt x="8665298" y="0"/>
                  </a:lnTo>
                </a:path>
                <a:path w="8665845" h="152400">
                  <a:moveTo>
                    <a:pt x="0" y="152400"/>
                  </a:moveTo>
                  <a:lnTo>
                    <a:pt x="3440899" y="152400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24604" y="3789298"/>
              <a:ext cx="4006215" cy="0"/>
            </a:xfrm>
            <a:custGeom>
              <a:avLst/>
              <a:gdLst/>
              <a:ahLst/>
              <a:cxnLst/>
              <a:rect l="l" t="t" r="r" b="b"/>
              <a:pathLst>
                <a:path w="4006215">
                  <a:moveTo>
                    <a:pt x="0" y="0"/>
                  </a:moveTo>
                  <a:lnTo>
                    <a:pt x="400596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930" y="3789298"/>
              <a:ext cx="8963660" cy="1493520"/>
            </a:xfrm>
            <a:custGeom>
              <a:avLst/>
              <a:gdLst/>
              <a:ahLst/>
              <a:cxnLst/>
              <a:rect l="l" t="t" r="r" b="b"/>
              <a:pathLst>
                <a:path w="8963660" h="1493520">
                  <a:moveTo>
                    <a:pt x="7744635" y="0"/>
                  </a:moveTo>
                  <a:lnTo>
                    <a:pt x="8963073" y="0"/>
                  </a:lnTo>
                </a:path>
                <a:path w="8963660" h="1493520">
                  <a:moveTo>
                    <a:pt x="297774" y="121919"/>
                  </a:moveTo>
                  <a:lnTo>
                    <a:pt x="8963073" y="121919"/>
                  </a:lnTo>
                </a:path>
                <a:path w="8963660" h="1493520">
                  <a:moveTo>
                    <a:pt x="297774" y="243839"/>
                  </a:moveTo>
                  <a:lnTo>
                    <a:pt x="8963073" y="243839"/>
                  </a:lnTo>
                </a:path>
                <a:path w="8963660" h="1493520">
                  <a:moveTo>
                    <a:pt x="297774" y="365759"/>
                  </a:moveTo>
                  <a:lnTo>
                    <a:pt x="8963073" y="365759"/>
                  </a:lnTo>
                </a:path>
                <a:path w="8963660" h="1493520">
                  <a:moveTo>
                    <a:pt x="297774" y="487680"/>
                  </a:moveTo>
                  <a:lnTo>
                    <a:pt x="8963073" y="487680"/>
                  </a:lnTo>
                </a:path>
                <a:path w="8963660" h="1493520">
                  <a:moveTo>
                    <a:pt x="297774" y="609600"/>
                  </a:moveTo>
                  <a:lnTo>
                    <a:pt x="8963073" y="609600"/>
                  </a:lnTo>
                </a:path>
                <a:path w="8963660" h="1493520">
                  <a:moveTo>
                    <a:pt x="297774" y="731519"/>
                  </a:moveTo>
                  <a:lnTo>
                    <a:pt x="8963073" y="731519"/>
                  </a:lnTo>
                </a:path>
                <a:path w="8963660" h="1493520">
                  <a:moveTo>
                    <a:pt x="297774" y="853439"/>
                  </a:moveTo>
                  <a:lnTo>
                    <a:pt x="8963073" y="853439"/>
                  </a:lnTo>
                </a:path>
                <a:path w="8963660" h="1493520">
                  <a:moveTo>
                    <a:pt x="297774" y="975359"/>
                  </a:moveTo>
                  <a:lnTo>
                    <a:pt x="8963073" y="975359"/>
                  </a:lnTo>
                </a:path>
                <a:path w="8963660" h="1493520">
                  <a:moveTo>
                    <a:pt x="297774" y="1127759"/>
                  </a:moveTo>
                  <a:lnTo>
                    <a:pt x="8963073" y="1127759"/>
                  </a:lnTo>
                </a:path>
                <a:path w="8963660" h="1493520">
                  <a:moveTo>
                    <a:pt x="297774" y="1249680"/>
                  </a:moveTo>
                  <a:lnTo>
                    <a:pt x="8963073" y="1249680"/>
                  </a:lnTo>
                </a:path>
                <a:path w="8963660" h="1493520">
                  <a:moveTo>
                    <a:pt x="0" y="1493520"/>
                  </a:moveTo>
                  <a:lnTo>
                    <a:pt x="3738674" y="1493520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24604" y="5282818"/>
              <a:ext cx="4006215" cy="0"/>
            </a:xfrm>
            <a:custGeom>
              <a:avLst/>
              <a:gdLst/>
              <a:ahLst/>
              <a:cxnLst/>
              <a:rect l="l" t="t" r="r" b="b"/>
              <a:pathLst>
                <a:path w="4006215">
                  <a:moveTo>
                    <a:pt x="0" y="0"/>
                  </a:moveTo>
                  <a:lnTo>
                    <a:pt x="400596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3705" y="5282818"/>
              <a:ext cx="8665845" cy="152400"/>
            </a:xfrm>
            <a:custGeom>
              <a:avLst/>
              <a:gdLst/>
              <a:ahLst/>
              <a:cxnLst/>
              <a:rect l="l" t="t" r="r" b="b"/>
              <a:pathLst>
                <a:path w="8665845" h="152400">
                  <a:moveTo>
                    <a:pt x="7446860" y="0"/>
                  </a:moveTo>
                  <a:lnTo>
                    <a:pt x="8665298" y="0"/>
                  </a:lnTo>
                </a:path>
                <a:path w="8665845" h="152400">
                  <a:moveTo>
                    <a:pt x="0" y="152399"/>
                  </a:moveTo>
                  <a:lnTo>
                    <a:pt x="7418285" y="152399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01990" y="5435218"/>
              <a:ext cx="1247140" cy="0"/>
            </a:xfrm>
            <a:custGeom>
              <a:avLst/>
              <a:gdLst/>
              <a:ahLst/>
              <a:cxnLst/>
              <a:rect l="l" t="t" r="r" b="b"/>
              <a:pathLst>
                <a:path w="1247140">
                  <a:moveTo>
                    <a:pt x="0" y="0"/>
                  </a:moveTo>
                  <a:lnTo>
                    <a:pt x="1247012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705" y="5557138"/>
              <a:ext cx="8665845" cy="365760"/>
            </a:xfrm>
            <a:custGeom>
              <a:avLst/>
              <a:gdLst/>
              <a:ahLst/>
              <a:cxnLst/>
              <a:rect l="l" t="t" r="r" b="b"/>
              <a:pathLst>
                <a:path w="8665845" h="365760">
                  <a:moveTo>
                    <a:pt x="0" y="0"/>
                  </a:moveTo>
                  <a:lnTo>
                    <a:pt x="8665298" y="0"/>
                  </a:lnTo>
                </a:path>
                <a:path w="8665845" h="365760">
                  <a:moveTo>
                    <a:pt x="0" y="121907"/>
                  </a:moveTo>
                  <a:lnTo>
                    <a:pt x="8665298" y="121907"/>
                  </a:lnTo>
                </a:path>
                <a:path w="8665845" h="365760">
                  <a:moveTo>
                    <a:pt x="0" y="243827"/>
                  </a:moveTo>
                  <a:lnTo>
                    <a:pt x="8665298" y="243827"/>
                  </a:lnTo>
                </a:path>
                <a:path w="8665845" h="365760">
                  <a:moveTo>
                    <a:pt x="0" y="365747"/>
                  </a:moveTo>
                  <a:lnTo>
                    <a:pt x="8665298" y="365747"/>
                  </a:lnTo>
                </a:path>
              </a:pathLst>
            </a:custGeom>
            <a:ln w="635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0218" y="1290827"/>
              <a:ext cx="8934450" cy="4768850"/>
            </a:xfrm>
            <a:custGeom>
              <a:avLst/>
              <a:gdLst/>
              <a:ahLst/>
              <a:cxnLst/>
              <a:rect l="l" t="t" r="r" b="b"/>
              <a:pathLst>
                <a:path w="8934450" h="4768850">
                  <a:moveTo>
                    <a:pt x="0" y="121920"/>
                  </a:moveTo>
                  <a:lnTo>
                    <a:pt x="0" y="4768265"/>
                  </a:lnTo>
                </a:path>
                <a:path w="8934450" h="4768850">
                  <a:moveTo>
                    <a:pt x="8934434" y="0"/>
                  </a:moveTo>
                  <a:lnTo>
                    <a:pt x="8934434" y="395350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034652" y="168617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0"/>
                  </a:moveTo>
                  <a:lnTo>
                    <a:pt x="0" y="9144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34652" y="2600578"/>
              <a:ext cx="0" cy="2834640"/>
            </a:xfrm>
            <a:custGeom>
              <a:avLst/>
              <a:gdLst/>
              <a:ahLst/>
              <a:cxnLst/>
              <a:rect l="l" t="t" r="r" b="b"/>
              <a:pathLst>
                <a:path h="2834640">
                  <a:moveTo>
                    <a:pt x="0" y="0"/>
                  </a:moveTo>
                  <a:lnTo>
                    <a:pt x="0" y="2834640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34652" y="5435218"/>
              <a:ext cx="0" cy="624205"/>
            </a:xfrm>
            <a:custGeom>
              <a:avLst/>
              <a:gdLst/>
              <a:ahLst/>
              <a:cxnLst/>
              <a:rect l="l" t="t" r="r" b="b"/>
              <a:pathLst>
                <a:path h="624204">
                  <a:moveTo>
                    <a:pt x="0" y="0"/>
                  </a:moveTo>
                  <a:lnTo>
                    <a:pt x="0" y="623874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930" y="1305178"/>
              <a:ext cx="8963660" cy="4739640"/>
            </a:xfrm>
            <a:custGeom>
              <a:avLst/>
              <a:gdLst/>
              <a:ahLst/>
              <a:cxnLst/>
              <a:rect l="l" t="t" r="r" b="b"/>
              <a:pathLst>
                <a:path w="8963660" h="4739640">
                  <a:moveTo>
                    <a:pt x="2699433" y="0"/>
                  </a:moveTo>
                  <a:lnTo>
                    <a:pt x="8963073" y="0"/>
                  </a:lnTo>
                </a:path>
                <a:path w="8963660" h="4739640">
                  <a:moveTo>
                    <a:pt x="0" y="4739627"/>
                  </a:moveTo>
                  <a:lnTo>
                    <a:pt x="7730411" y="4739627"/>
                  </a:lnTo>
                </a:path>
              </a:pathLst>
            </a:custGeom>
            <a:ln w="2857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816341" y="6044806"/>
              <a:ext cx="1233170" cy="0"/>
            </a:xfrm>
            <a:custGeom>
              <a:avLst/>
              <a:gdLst/>
              <a:ahLst/>
              <a:cxnLst/>
              <a:rect l="l" t="t" r="r" b="b"/>
              <a:pathLst>
                <a:path w="1233170">
                  <a:moveTo>
                    <a:pt x="0" y="0"/>
                  </a:moveTo>
                  <a:lnTo>
                    <a:pt x="123266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06171" y="1410080"/>
            <a:ext cx="2762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17375E"/>
                </a:solidFill>
                <a:latin typeface="Arial"/>
                <a:cs typeface="Arial"/>
              </a:rPr>
              <a:t>Phase</a:t>
            </a:r>
            <a:endParaRPr sz="7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7852" y="1410080"/>
            <a:ext cx="2362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17375E"/>
                </a:solidFill>
                <a:latin typeface="Arial"/>
                <a:cs typeface="Arial"/>
              </a:rPr>
              <a:t>Code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04874" y="1410080"/>
            <a:ext cx="7346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Task /</a:t>
            </a:r>
            <a:r>
              <a:rPr sz="7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7375E"/>
                </a:solidFill>
                <a:latin typeface="Arial"/>
                <a:cs typeface="Arial"/>
              </a:rPr>
              <a:t>Deliverable</a:t>
            </a:r>
            <a:endParaRPr sz="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805810" y="1286637"/>
            <a:ext cx="623189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3575">
              <a:lnSpc>
                <a:spcPct val="100000"/>
              </a:lnSpc>
              <a:spcBef>
                <a:spcPts val="105"/>
              </a:spcBef>
              <a:tabLst>
                <a:tab pos="2486025" algn="l"/>
                <a:tab pos="4564380" algn="l"/>
                <a:tab pos="5859780" algn="l"/>
              </a:tabLst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2024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2025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2026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2027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Apr</a:t>
            </a:r>
            <a:r>
              <a:rPr sz="7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May</a:t>
            </a:r>
            <a:r>
              <a:rPr sz="7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Jun</a:t>
            </a:r>
            <a:r>
              <a:rPr sz="7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Jul</a:t>
            </a:r>
            <a:r>
              <a:rPr sz="7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Aug Sep</a:t>
            </a:r>
            <a:r>
              <a:rPr sz="7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Oct</a:t>
            </a:r>
            <a:r>
              <a:rPr sz="7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Nov</a:t>
            </a:r>
            <a:r>
              <a:rPr sz="7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Dec</a:t>
            </a:r>
            <a:r>
              <a:rPr sz="7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Jan</a:t>
            </a:r>
            <a:r>
              <a:rPr sz="7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Feb</a:t>
            </a:r>
            <a:r>
              <a:rPr sz="7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Mar</a:t>
            </a:r>
            <a:r>
              <a:rPr sz="7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Apr</a:t>
            </a:r>
            <a:r>
              <a:rPr sz="7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May</a:t>
            </a:r>
            <a:r>
              <a:rPr sz="7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Jun</a:t>
            </a:r>
            <a:r>
              <a:rPr sz="7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Jul</a:t>
            </a:r>
            <a:r>
              <a:rPr sz="7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Aug</a:t>
            </a:r>
            <a:r>
              <a:rPr sz="7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Sep</a:t>
            </a:r>
            <a:r>
              <a:rPr sz="7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Oct</a:t>
            </a:r>
            <a:r>
              <a:rPr sz="7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Nov</a:t>
            </a:r>
            <a:r>
              <a:rPr sz="7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Dec</a:t>
            </a:r>
            <a:r>
              <a:rPr sz="7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Jan</a:t>
            </a:r>
            <a:r>
              <a:rPr sz="7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Feb</a:t>
            </a:r>
            <a:r>
              <a:rPr sz="7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Mar</a:t>
            </a:r>
            <a:r>
              <a:rPr sz="7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Apr</a:t>
            </a:r>
            <a:r>
              <a:rPr sz="7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May</a:t>
            </a:r>
            <a:r>
              <a:rPr sz="7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Jun</a:t>
            </a:r>
            <a:r>
              <a:rPr sz="7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Jul</a:t>
            </a:r>
            <a:r>
              <a:rPr sz="7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Aug</a:t>
            </a:r>
            <a:r>
              <a:rPr sz="7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Sep</a:t>
            </a:r>
            <a:r>
              <a:rPr sz="7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Oct</a:t>
            </a:r>
            <a:r>
              <a:rPr sz="7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Nov</a:t>
            </a:r>
            <a:r>
              <a:rPr sz="7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Dec</a:t>
            </a:r>
            <a:r>
              <a:rPr sz="7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Jan</a:t>
            </a:r>
            <a:r>
              <a:rPr sz="7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7375E"/>
                </a:solidFill>
                <a:latin typeface="Arial"/>
                <a:cs typeface="Arial"/>
              </a:rPr>
              <a:t>Feb</a:t>
            </a:r>
            <a:r>
              <a:rPr sz="700" spc="-25" dirty="0">
                <a:solidFill>
                  <a:srgbClr val="17375E"/>
                </a:solidFill>
                <a:latin typeface="Arial"/>
                <a:cs typeface="Arial"/>
              </a:rPr>
              <a:t> Mar</a:t>
            </a:r>
            <a:endParaRPr sz="7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2184" y="1987676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0524" y="1530476"/>
            <a:ext cx="1524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P0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39748" y="1513712"/>
            <a:ext cx="1264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7852" y="1667637"/>
            <a:ext cx="2362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P0.1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94028" y="1667637"/>
            <a:ext cx="1356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General</a:t>
            </a:r>
            <a:r>
              <a:rPr sz="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7852" y="1804797"/>
            <a:ext cx="2362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P0.2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426210" y="1804797"/>
            <a:ext cx="6921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PMC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 Meetings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7852" y="1941957"/>
            <a:ext cx="2362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P0.3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433830" y="1941957"/>
            <a:ext cx="6756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PSC</a:t>
            </a:r>
            <a:r>
              <a:rPr sz="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Meetings</a:t>
            </a:r>
            <a:endParaRPr sz="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07534" y="1941957"/>
            <a:ext cx="40671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0269" algn="l"/>
                <a:tab pos="1918335" algn="l"/>
                <a:tab pos="3121025" algn="l"/>
                <a:tab pos="3996690" algn="l"/>
              </a:tabLst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47852" y="2063572"/>
            <a:ext cx="23622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P0.4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70405" y="2063572"/>
            <a:ext cx="60261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PS</a:t>
            </a:r>
            <a:r>
              <a:rPr sz="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Meetings</a:t>
            </a:r>
            <a:endParaRPr sz="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47852" y="2186177"/>
            <a:ext cx="2362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P0.5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71346" y="2186177"/>
            <a:ext cx="801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Ad</a:t>
            </a:r>
            <a:r>
              <a:rPr sz="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Hoc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Meetings</a:t>
            </a:r>
            <a:endParaRPr sz="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055490" y="2186177"/>
            <a:ext cx="6045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4670" algn="l"/>
              </a:tabLst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06670" y="2186177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87897" y="2186177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486271" y="2186177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85152" y="2186177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47852" y="2323338"/>
            <a:ext cx="2362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P0.6</a:t>
            </a:r>
            <a:endParaRPr sz="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70228" y="2323338"/>
            <a:ext cx="1203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Monthly</a:t>
            </a:r>
            <a:r>
              <a:rPr sz="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Progress</a:t>
            </a:r>
            <a:r>
              <a:rPr sz="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Reports</a:t>
            </a:r>
            <a:endParaRPr sz="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845435" y="2323338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7852" y="2460498"/>
            <a:ext cx="2362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P0.7</a:t>
            </a:r>
            <a:endParaRPr sz="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65250" y="2460498"/>
            <a:ext cx="8134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Capacity</a:t>
            </a:r>
            <a:r>
              <a:rPr sz="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Building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359022" y="2460498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055490" y="2308707"/>
            <a:ext cx="459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12500"/>
              </a:lnSpc>
              <a:spcBef>
                <a:spcPts val="100"/>
              </a:spcBef>
              <a:tabLst>
                <a:tab pos="880744" algn="l"/>
                <a:tab pos="1063625" algn="l"/>
                <a:tab pos="1558925" algn="l"/>
                <a:tab pos="1744980" algn="l"/>
                <a:tab pos="1917064" algn="l"/>
                <a:tab pos="2442845" algn="l"/>
                <a:tab pos="2786380" algn="l"/>
                <a:tab pos="3473450" algn="l"/>
                <a:tab pos="3823335" algn="l"/>
                <a:tab pos="4521200" algn="l"/>
              </a:tabLst>
            </a:pP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5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2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x</a:t>
            </a:r>
            <a:r>
              <a:rPr sz="800" b="1" spc="27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6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x</a:t>
            </a:r>
            <a:r>
              <a:rPr sz="800" b="1" spc="229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4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5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7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6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15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x</a:t>
            </a:r>
            <a:r>
              <a:rPr sz="800" b="1" spc="229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5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	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2184" y="2719577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0524" y="2597657"/>
            <a:ext cx="1524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P1</a:t>
            </a:r>
            <a:endParaRPr sz="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246428" y="2580893"/>
            <a:ext cx="1051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Inception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8228" y="2734818"/>
            <a:ext cx="3155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T1.1.1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525269" y="2734818"/>
            <a:ext cx="49593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Lit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Review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45109" y="2856738"/>
            <a:ext cx="2406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D1.1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85061" y="2856738"/>
            <a:ext cx="7740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Inception</a:t>
            </a:r>
            <a:r>
              <a:rPr sz="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027933" y="2856738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02184" y="3237738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90524" y="2993898"/>
            <a:ext cx="1524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P2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09040" y="2977133"/>
            <a:ext cx="1925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Gathering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08228" y="3131057"/>
            <a:ext cx="3155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T2.1.1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87348" y="3131057"/>
            <a:ext cx="15671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800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Information Assessment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08228" y="3313938"/>
            <a:ext cx="3155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T2.1.2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70584" y="3252977"/>
            <a:ext cx="16021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Inventory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Resource</a:t>
            </a:r>
            <a:r>
              <a:rPr sz="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Tools Assessment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45109" y="3496817"/>
            <a:ext cx="2406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D2.1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292097" y="3496817"/>
            <a:ext cx="96011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Gap</a:t>
            </a:r>
            <a:r>
              <a:rPr sz="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709161" y="3496817"/>
            <a:ext cx="82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90524" y="3633673"/>
            <a:ext cx="1524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P3</a:t>
            </a:r>
            <a:endParaRPr sz="8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20876" y="3616909"/>
            <a:ext cx="1501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Refinement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SWSA-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gw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08228" y="3771391"/>
            <a:ext cx="3155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T3.1.1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45260" y="3771391"/>
            <a:ext cx="14528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Status</a:t>
            </a: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Quo</a:t>
            </a:r>
            <a:r>
              <a:rPr sz="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SWSA</a:t>
            </a:r>
            <a:r>
              <a:rPr sz="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Assessment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45109" y="3893311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D3.1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171752" y="3893311"/>
            <a:ext cx="1199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Status</a:t>
            </a:r>
            <a:r>
              <a:rPr sz="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Quo</a:t>
            </a:r>
            <a:r>
              <a:rPr sz="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SWSA</a:t>
            </a:r>
            <a:r>
              <a:rPr sz="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750689" y="3893311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08228" y="4015232"/>
            <a:ext cx="3155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T3.2.1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82776" y="4015232"/>
            <a:ext cx="15786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Refined</a:t>
            </a:r>
            <a:r>
              <a:rPr sz="8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Methodology</a:t>
            </a:r>
            <a:r>
              <a:rPr sz="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Assessment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45109" y="4137152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D3.2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109268" y="4137152"/>
            <a:ext cx="13246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Refined</a:t>
            </a:r>
            <a:r>
              <a:rPr sz="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Methodology</a:t>
            </a:r>
            <a:r>
              <a:rPr sz="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437759" y="4137152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92988" y="4259071"/>
            <a:ext cx="344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T.3.3.1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08684" y="4259071"/>
            <a:ext cx="1528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Delineation</a:t>
            </a:r>
            <a:r>
              <a:rPr sz="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Refined</a:t>
            </a:r>
            <a:r>
              <a:rPr sz="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SWSA-</a:t>
            </a:r>
            <a:r>
              <a:rPr sz="800" spc="-25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endParaRPr sz="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02184" y="4380991"/>
            <a:ext cx="5353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200" algn="l"/>
              </a:tabLst>
            </a:pP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T.3.3.2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292097" y="4380991"/>
            <a:ext cx="961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8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Quality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92988" y="4502911"/>
            <a:ext cx="344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T.3.3.3</a:t>
            </a:r>
            <a:endParaRPr sz="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214424" y="4502911"/>
            <a:ext cx="1115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Transboundary</a:t>
            </a:r>
            <a:r>
              <a:rPr sz="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Aquifers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92988" y="4624832"/>
            <a:ext cx="344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T.3.3.4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36472" y="4624832"/>
            <a:ext cx="18688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Updated</a:t>
            </a:r>
            <a:r>
              <a:rPr sz="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Status</a:t>
            </a:r>
            <a:r>
              <a:rPr sz="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Quo</a:t>
            </a:r>
            <a:r>
              <a:rPr sz="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SWSA</a:t>
            </a:r>
            <a:r>
              <a:rPr sz="8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Assessment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45109" y="4761991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D3.3</a:t>
            </a:r>
            <a:endParaRPr sz="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63904" y="4761991"/>
            <a:ext cx="1817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Delineation</a:t>
            </a:r>
            <a:r>
              <a:rPr sz="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refined</a:t>
            </a:r>
            <a:r>
              <a:rPr sz="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SWSA-gw</a:t>
            </a:r>
            <a:r>
              <a:rPr sz="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656323" y="4761991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08228" y="4899152"/>
            <a:ext cx="3155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T3.4.1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71524" y="4899152"/>
            <a:ext cx="179958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SWSA-gw</a:t>
            </a:r>
            <a:r>
              <a:rPr sz="8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Protection</a:t>
            </a:r>
            <a:r>
              <a:rPr sz="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45109" y="5082032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D3.4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71524" y="5021071"/>
            <a:ext cx="1799589" cy="27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SWSA-gw</a:t>
            </a:r>
            <a:r>
              <a:rPr sz="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Protection</a:t>
            </a:r>
            <a:r>
              <a:rPr sz="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endParaRPr sz="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681086" y="5082032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02184" y="5585256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90524" y="5280405"/>
            <a:ext cx="1524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P4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292097" y="5263641"/>
            <a:ext cx="9601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Closure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08228" y="5417566"/>
            <a:ext cx="3155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T4.1.1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229664" y="5417566"/>
            <a:ext cx="1084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SWSA</a:t>
            </a:r>
            <a:r>
              <a:rPr sz="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7375E"/>
                </a:solidFill>
                <a:latin typeface="Arial"/>
                <a:cs typeface="Arial"/>
              </a:rPr>
              <a:t>Main</a:t>
            </a:r>
            <a:r>
              <a:rPr sz="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7375E"/>
                </a:solidFill>
                <a:latin typeface="Arial"/>
                <a:cs typeface="Arial"/>
              </a:rPr>
              <a:t>Integration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45109" y="5539536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D4.1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37284" y="5539536"/>
            <a:ext cx="10680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Integrated</a:t>
            </a:r>
            <a:r>
              <a:rPr sz="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Main</a:t>
            </a:r>
            <a:r>
              <a:rPr sz="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212963" y="5539536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45109" y="5661456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D4.2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225092" y="5661456"/>
            <a:ext cx="1094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External</a:t>
            </a:r>
            <a:r>
              <a:rPr sz="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Review</a:t>
            </a:r>
            <a:r>
              <a:rPr sz="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392159" y="5661456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45109" y="5783376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D4.3</a:t>
            </a:r>
            <a:endParaRPr sz="8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304289" y="5783376"/>
            <a:ext cx="9366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Electronic</a:t>
            </a:r>
            <a:r>
              <a:rPr sz="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Database</a:t>
            </a:r>
            <a:endParaRPr sz="8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735059" y="5783376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45109" y="5905296"/>
            <a:ext cx="2406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7375E"/>
                </a:solidFill>
                <a:latin typeface="Arial"/>
                <a:cs typeface="Arial"/>
              </a:rPr>
              <a:t>D4.4</a:t>
            </a:r>
            <a:endParaRPr sz="8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365250" y="5905296"/>
            <a:ext cx="812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Close</a:t>
            </a:r>
            <a:r>
              <a:rPr sz="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Out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 Report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908160" y="5905296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3258311" y="2577122"/>
            <a:ext cx="1004569" cy="401320"/>
            <a:chOff x="3258311" y="2577122"/>
            <a:chExt cx="1004569" cy="401320"/>
          </a:xfrm>
        </p:grpSpPr>
        <p:pic>
          <p:nvPicPr>
            <p:cNvPr id="165" name="object 1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8311" y="2622778"/>
              <a:ext cx="1004303" cy="35054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5367" y="2577122"/>
              <a:ext cx="868705" cy="400773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3305174" y="2647569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914400" y="0"/>
                  </a:moveTo>
                  <a:lnTo>
                    <a:pt x="0" y="0"/>
                  </a:lnTo>
                  <a:lnTo>
                    <a:pt x="0" y="168655"/>
                  </a:lnTo>
                  <a:lnTo>
                    <a:pt x="152400" y="168655"/>
                  </a:lnTo>
                  <a:lnTo>
                    <a:pt x="76200" y="259333"/>
                  </a:lnTo>
                  <a:lnTo>
                    <a:pt x="381000" y="168655"/>
                  </a:lnTo>
                  <a:lnTo>
                    <a:pt x="914400" y="16865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305174" y="2647569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0" y="0"/>
                  </a:moveTo>
                  <a:lnTo>
                    <a:pt x="152400" y="0"/>
                  </a:lnTo>
                  <a:lnTo>
                    <a:pt x="381000" y="0"/>
                  </a:lnTo>
                  <a:lnTo>
                    <a:pt x="914400" y="0"/>
                  </a:lnTo>
                  <a:lnTo>
                    <a:pt x="914400" y="98425"/>
                  </a:lnTo>
                  <a:lnTo>
                    <a:pt x="914400" y="140588"/>
                  </a:lnTo>
                  <a:lnTo>
                    <a:pt x="914400" y="168655"/>
                  </a:lnTo>
                  <a:lnTo>
                    <a:pt x="381000" y="168655"/>
                  </a:lnTo>
                  <a:lnTo>
                    <a:pt x="76200" y="259333"/>
                  </a:lnTo>
                  <a:lnTo>
                    <a:pt x="152400" y="168655"/>
                  </a:lnTo>
                  <a:lnTo>
                    <a:pt x="0" y="168655"/>
                  </a:lnTo>
                  <a:lnTo>
                    <a:pt x="0" y="140588"/>
                  </a:lnTo>
                  <a:lnTo>
                    <a:pt x="0" y="984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3206876" y="2323338"/>
            <a:ext cx="871219" cy="50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7070" algn="l"/>
              </a:tabLst>
            </a:pP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15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0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800">
              <a:latin typeface="Arial"/>
              <a:cs typeface="Arial"/>
            </a:endParaRPr>
          </a:p>
          <a:p>
            <a:pPr marL="25336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Months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3867911" y="3081566"/>
            <a:ext cx="1004569" cy="401320"/>
            <a:chOff x="3867911" y="3081566"/>
            <a:chExt cx="1004569" cy="401320"/>
          </a:xfrm>
        </p:grpSpPr>
        <p:pic>
          <p:nvPicPr>
            <p:cNvPr id="171" name="object 1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7911" y="3127222"/>
              <a:ext cx="1004303" cy="35054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4967" y="3081566"/>
              <a:ext cx="868705" cy="400773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3914774" y="3152394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914400" y="0"/>
                  </a:moveTo>
                  <a:lnTo>
                    <a:pt x="0" y="0"/>
                  </a:lnTo>
                  <a:lnTo>
                    <a:pt x="0" y="168655"/>
                  </a:lnTo>
                  <a:lnTo>
                    <a:pt x="152400" y="168655"/>
                  </a:lnTo>
                  <a:lnTo>
                    <a:pt x="76200" y="259333"/>
                  </a:lnTo>
                  <a:lnTo>
                    <a:pt x="381000" y="168655"/>
                  </a:lnTo>
                  <a:lnTo>
                    <a:pt x="914400" y="16865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914774" y="3152394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0" y="0"/>
                  </a:moveTo>
                  <a:lnTo>
                    <a:pt x="152400" y="0"/>
                  </a:lnTo>
                  <a:lnTo>
                    <a:pt x="381000" y="0"/>
                  </a:lnTo>
                  <a:lnTo>
                    <a:pt x="914400" y="0"/>
                  </a:lnTo>
                  <a:lnTo>
                    <a:pt x="914400" y="98425"/>
                  </a:lnTo>
                  <a:lnTo>
                    <a:pt x="914400" y="140588"/>
                  </a:lnTo>
                  <a:lnTo>
                    <a:pt x="914400" y="168655"/>
                  </a:lnTo>
                  <a:lnTo>
                    <a:pt x="381000" y="168655"/>
                  </a:lnTo>
                  <a:lnTo>
                    <a:pt x="76200" y="259333"/>
                  </a:lnTo>
                  <a:lnTo>
                    <a:pt x="152400" y="168655"/>
                  </a:lnTo>
                  <a:lnTo>
                    <a:pt x="0" y="168655"/>
                  </a:lnTo>
                  <a:lnTo>
                    <a:pt x="0" y="140588"/>
                  </a:lnTo>
                  <a:lnTo>
                    <a:pt x="0" y="984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4057269" y="3123946"/>
            <a:ext cx="630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Months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7267956" y="4101122"/>
            <a:ext cx="1004569" cy="401320"/>
            <a:chOff x="7267956" y="4101122"/>
            <a:chExt cx="1004569" cy="401320"/>
          </a:xfrm>
        </p:grpSpPr>
        <p:pic>
          <p:nvPicPr>
            <p:cNvPr id="177" name="object 1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7956" y="4146778"/>
              <a:ext cx="1004303" cy="350545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5388" y="4101122"/>
              <a:ext cx="946403" cy="400773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7315200" y="4171569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914400" y="0"/>
                  </a:moveTo>
                  <a:lnTo>
                    <a:pt x="0" y="0"/>
                  </a:lnTo>
                  <a:lnTo>
                    <a:pt x="0" y="168655"/>
                  </a:lnTo>
                  <a:lnTo>
                    <a:pt x="152400" y="168655"/>
                  </a:lnTo>
                  <a:lnTo>
                    <a:pt x="76200" y="259333"/>
                  </a:lnTo>
                  <a:lnTo>
                    <a:pt x="381000" y="168655"/>
                  </a:lnTo>
                  <a:lnTo>
                    <a:pt x="914400" y="16865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315200" y="4171569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0" y="0"/>
                  </a:moveTo>
                  <a:lnTo>
                    <a:pt x="152400" y="0"/>
                  </a:lnTo>
                  <a:lnTo>
                    <a:pt x="381000" y="0"/>
                  </a:lnTo>
                  <a:lnTo>
                    <a:pt x="914400" y="0"/>
                  </a:lnTo>
                  <a:lnTo>
                    <a:pt x="914400" y="98424"/>
                  </a:lnTo>
                  <a:lnTo>
                    <a:pt x="914400" y="140588"/>
                  </a:lnTo>
                  <a:lnTo>
                    <a:pt x="914400" y="168655"/>
                  </a:lnTo>
                  <a:lnTo>
                    <a:pt x="381000" y="168655"/>
                  </a:lnTo>
                  <a:lnTo>
                    <a:pt x="76200" y="259333"/>
                  </a:lnTo>
                  <a:lnTo>
                    <a:pt x="152400" y="168655"/>
                  </a:lnTo>
                  <a:lnTo>
                    <a:pt x="0" y="168655"/>
                  </a:lnTo>
                  <a:lnTo>
                    <a:pt x="0" y="140588"/>
                  </a:lnTo>
                  <a:lnTo>
                    <a:pt x="0" y="984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7418578" y="4143502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23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 Months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7953756" y="5081054"/>
            <a:ext cx="1004569" cy="401320"/>
            <a:chOff x="7953756" y="5081054"/>
            <a:chExt cx="1004569" cy="401320"/>
          </a:xfrm>
        </p:grpSpPr>
        <p:pic>
          <p:nvPicPr>
            <p:cNvPr id="183" name="object 1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3756" y="5128221"/>
              <a:ext cx="1004303" cy="34903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812" y="5081054"/>
              <a:ext cx="868705" cy="400773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8001000" y="5152644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914400" y="0"/>
                  </a:moveTo>
                  <a:lnTo>
                    <a:pt x="0" y="0"/>
                  </a:lnTo>
                  <a:lnTo>
                    <a:pt x="0" y="168655"/>
                  </a:lnTo>
                  <a:lnTo>
                    <a:pt x="152400" y="168655"/>
                  </a:lnTo>
                  <a:lnTo>
                    <a:pt x="76200" y="259333"/>
                  </a:lnTo>
                  <a:lnTo>
                    <a:pt x="381000" y="168655"/>
                  </a:lnTo>
                  <a:lnTo>
                    <a:pt x="914400" y="16865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001000" y="5152644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0" y="0"/>
                  </a:moveTo>
                  <a:lnTo>
                    <a:pt x="152400" y="0"/>
                  </a:lnTo>
                  <a:lnTo>
                    <a:pt x="381000" y="0"/>
                  </a:lnTo>
                  <a:lnTo>
                    <a:pt x="914400" y="0"/>
                  </a:lnTo>
                  <a:lnTo>
                    <a:pt x="914400" y="98424"/>
                  </a:lnTo>
                  <a:lnTo>
                    <a:pt x="914400" y="140588"/>
                  </a:lnTo>
                  <a:lnTo>
                    <a:pt x="914400" y="168655"/>
                  </a:lnTo>
                  <a:lnTo>
                    <a:pt x="381000" y="168655"/>
                  </a:lnTo>
                  <a:lnTo>
                    <a:pt x="76200" y="259333"/>
                  </a:lnTo>
                  <a:lnTo>
                    <a:pt x="152400" y="168655"/>
                  </a:lnTo>
                  <a:lnTo>
                    <a:pt x="0" y="168655"/>
                  </a:lnTo>
                  <a:lnTo>
                    <a:pt x="0" y="140588"/>
                  </a:lnTo>
                  <a:lnTo>
                    <a:pt x="0" y="984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8144002" y="5124703"/>
            <a:ext cx="630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7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Months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5457444" y="1690154"/>
            <a:ext cx="1006475" cy="401320"/>
            <a:chOff x="5457444" y="1690154"/>
            <a:chExt cx="1006475" cy="401320"/>
          </a:xfrm>
        </p:grpSpPr>
        <p:pic>
          <p:nvPicPr>
            <p:cNvPr id="189" name="object 1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7444" y="1735797"/>
              <a:ext cx="1005865" cy="34903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62600" y="1690154"/>
              <a:ext cx="793991" cy="400773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505450" y="1760473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914400" y="0"/>
                  </a:moveTo>
                  <a:lnTo>
                    <a:pt x="0" y="0"/>
                  </a:lnTo>
                  <a:lnTo>
                    <a:pt x="0" y="168528"/>
                  </a:lnTo>
                  <a:lnTo>
                    <a:pt x="152400" y="168528"/>
                  </a:lnTo>
                  <a:lnTo>
                    <a:pt x="76200" y="259206"/>
                  </a:lnTo>
                  <a:lnTo>
                    <a:pt x="381000" y="168528"/>
                  </a:lnTo>
                  <a:lnTo>
                    <a:pt x="914400" y="168528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505450" y="1760473"/>
              <a:ext cx="914400" cy="259715"/>
            </a:xfrm>
            <a:custGeom>
              <a:avLst/>
              <a:gdLst/>
              <a:ahLst/>
              <a:cxnLst/>
              <a:rect l="l" t="t" r="r" b="b"/>
              <a:pathLst>
                <a:path w="914400" h="259714">
                  <a:moveTo>
                    <a:pt x="0" y="0"/>
                  </a:moveTo>
                  <a:lnTo>
                    <a:pt x="152400" y="0"/>
                  </a:lnTo>
                  <a:lnTo>
                    <a:pt x="381000" y="0"/>
                  </a:lnTo>
                  <a:lnTo>
                    <a:pt x="914400" y="0"/>
                  </a:lnTo>
                  <a:lnTo>
                    <a:pt x="914400" y="98298"/>
                  </a:lnTo>
                  <a:lnTo>
                    <a:pt x="914400" y="140462"/>
                  </a:lnTo>
                  <a:lnTo>
                    <a:pt x="914400" y="168528"/>
                  </a:lnTo>
                  <a:lnTo>
                    <a:pt x="381000" y="168528"/>
                  </a:lnTo>
                  <a:lnTo>
                    <a:pt x="76200" y="259206"/>
                  </a:lnTo>
                  <a:lnTo>
                    <a:pt x="152400" y="168528"/>
                  </a:lnTo>
                  <a:lnTo>
                    <a:pt x="0" y="168528"/>
                  </a:lnTo>
                  <a:lnTo>
                    <a:pt x="0" y="140462"/>
                  </a:lnTo>
                  <a:lnTo>
                    <a:pt x="0" y="982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2820035" y="1667637"/>
            <a:ext cx="6209030" cy="422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 marR="43180">
              <a:lnSpc>
                <a:spcPct val="79400"/>
              </a:lnSpc>
              <a:spcBef>
                <a:spcPts val="300"/>
              </a:spcBef>
              <a:tabLst>
                <a:tab pos="399415" algn="l"/>
                <a:tab pos="901700" algn="l"/>
                <a:tab pos="1426845" algn="l"/>
                <a:tab pos="1943100" algn="l"/>
                <a:tab pos="2630170" algn="l"/>
                <a:tab pos="2877185" algn="l"/>
                <a:tab pos="2980055" algn="l"/>
                <a:tab pos="3848735" algn="l"/>
                <a:tab pos="4556125" algn="l"/>
                <a:tab pos="4873625" algn="l"/>
                <a:tab pos="5058410" algn="l"/>
                <a:tab pos="5405120" algn="l"/>
                <a:tab pos="5927090" algn="l"/>
              </a:tabLst>
            </a:pP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7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6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15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0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x</a:t>
            </a:r>
            <a:r>
              <a:rPr sz="800" b="1" spc="229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4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5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2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7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5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15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0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	x</a:t>
            </a:r>
            <a:r>
              <a:rPr sz="800" b="1" spc="229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4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5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2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7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5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15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0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x</a:t>
            </a:r>
            <a:r>
              <a:rPr sz="800" b="1" spc="229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40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54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3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225" dirty="0">
                <a:solidFill>
                  <a:srgbClr val="17375E"/>
                </a:solidFill>
                <a:latin typeface="Arial"/>
                <a:cs typeface="Arial"/>
              </a:rPr>
              <a:t>  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6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b="1" spc="-8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spc="5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1800" b="1" spc="-15" baseline="9259" dirty="0">
                <a:solidFill>
                  <a:srgbClr val="FFFFFF"/>
                </a:solidFill>
                <a:latin typeface="Carlito"/>
                <a:cs typeface="Carlito"/>
              </a:rPr>
              <a:t>Ongoin</a:t>
            </a:r>
            <a:r>
              <a:rPr sz="800" b="1" spc="-1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1800" b="1" spc="-15" baseline="9259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1800" b="1" baseline="9259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  <a:p>
            <a:pPr marL="551180">
              <a:lnSpc>
                <a:spcPct val="100000"/>
              </a:lnSpc>
              <a:spcBef>
                <a:spcPts val="40"/>
              </a:spcBef>
            </a:pPr>
            <a:r>
              <a:rPr sz="800" b="1" spc="-5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77" rIns="0" bIns="0" rtlCol="0">
            <a:spAutoFit/>
          </a:bodyPr>
          <a:lstStyle/>
          <a:p>
            <a:pPr marL="1348105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</a:t>
            </a:r>
            <a:r>
              <a:rPr spc="-20" dirty="0"/>
              <a:t> </a:t>
            </a:r>
            <a:r>
              <a:rPr spc="-10" dirty="0"/>
              <a:t>TIMELINE</a:t>
            </a:r>
          </a:p>
        </p:txBody>
      </p:sp>
      <p:grpSp>
        <p:nvGrpSpPr>
          <p:cNvPr id="195" name="object 195"/>
          <p:cNvGrpSpPr/>
          <p:nvPr/>
        </p:nvGrpSpPr>
        <p:grpSpPr>
          <a:xfrm>
            <a:off x="3372611" y="1956828"/>
            <a:ext cx="5404485" cy="454659"/>
            <a:chOff x="3372611" y="1956828"/>
            <a:chExt cx="5404485" cy="454659"/>
          </a:xfrm>
        </p:grpSpPr>
        <p:pic>
          <p:nvPicPr>
            <p:cNvPr id="196" name="object 1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0711" y="2000986"/>
              <a:ext cx="309321" cy="31396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72611" y="1956828"/>
              <a:ext cx="384098" cy="45413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52812" y="2020633"/>
              <a:ext cx="228600" cy="233044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9244" y="2000986"/>
              <a:ext cx="309321" cy="313969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92667" y="1956828"/>
              <a:ext cx="384098" cy="45413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72487" y="2020633"/>
              <a:ext cx="228600" cy="233044"/>
            </a:xfrm>
            <a:prstGeom prst="rect">
              <a:avLst/>
            </a:prstGeom>
          </p:spPr>
        </p:pic>
      </p:grpSp>
      <p:sp>
        <p:nvSpPr>
          <p:cNvPr id="202" name="object 202"/>
          <p:cNvSpPr txBox="1"/>
          <p:nvPr/>
        </p:nvSpPr>
        <p:spPr>
          <a:xfrm>
            <a:off x="3471417" y="1987676"/>
            <a:ext cx="5213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5071110" algn="l"/>
              </a:tabLst>
            </a:pPr>
            <a:r>
              <a:rPr sz="2100" spc="-930" baseline="-5952" dirty="0">
                <a:latin typeface="Times New Roman"/>
                <a:cs typeface="Times New Roman"/>
              </a:rPr>
              <a:t>1</a:t>
            </a:r>
            <a:r>
              <a:rPr sz="800" b="1" spc="-25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8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2100" spc="-67" baseline="-5952" dirty="0">
                <a:latin typeface="Times New Roman"/>
                <a:cs typeface="Times New Roman"/>
              </a:rPr>
              <a:t>2</a:t>
            </a:r>
            <a:r>
              <a:rPr sz="800" b="1" spc="-45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721979" y="6287366"/>
            <a:ext cx="2235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spc="-2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77" rIns="0" bIns="0" rtlCol="0">
            <a:spAutoFit/>
          </a:bodyPr>
          <a:lstStyle/>
          <a:p>
            <a:pPr marL="1964689">
              <a:lnSpc>
                <a:spcPct val="100000"/>
              </a:lnSpc>
              <a:spcBef>
                <a:spcPts val="100"/>
              </a:spcBef>
            </a:pPr>
            <a:r>
              <a:rPr dirty="0"/>
              <a:t>PHASE</a:t>
            </a:r>
            <a:r>
              <a:rPr spc="-20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7080" y="1702434"/>
            <a:ext cx="8380730" cy="413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Phase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where</a:t>
            </a:r>
            <a:r>
              <a:rPr sz="18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bulk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work</a:t>
            </a:r>
            <a:r>
              <a:rPr sz="18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take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place.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phase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will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systematically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review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update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methodology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identify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delineated SWSA-gw.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Each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deliverable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phase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represents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significant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objective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structured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into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various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tasks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reports.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ts val="2135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Status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Quo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SWSA</a:t>
            </a:r>
            <a:r>
              <a:rPr sz="1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ts val="2135"/>
              </a:lnSpc>
              <a:buChar char="•"/>
              <a:tabLst>
                <a:tab pos="8128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Refined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Methodology</a:t>
            </a:r>
            <a:r>
              <a:rPr sz="18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Refined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Methodology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Delineation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Refined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SWSA-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8128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8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Quality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Transboundary</a:t>
            </a:r>
            <a:r>
              <a:rPr sz="1800" spc="-1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Aquifers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Updated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Status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Quo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SWSA</a:t>
            </a:r>
            <a:r>
              <a:rPr sz="1800" spc="-2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Delineation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refined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SWSA-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gw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SWSA-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Protection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Management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SWSA-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gw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Protection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3224276"/>
            <a:ext cx="4289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9640" marR="5080" indent="-91757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3E6B"/>
                </a:solidFill>
              </a:rPr>
              <a:t>DELINEATION</a:t>
            </a:r>
            <a:r>
              <a:rPr sz="2400" spc="-50" dirty="0">
                <a:solidFill>
                  <a:srgbClr val="003E6B"/>
                </a:solidFill>
              </a:rPr>
              <a:t> </a:t>
            </a:r>
            <a:r>
              <a:rPr sz="2400" dirty="0">
                <a:solidFill>
                  <a:srgbClr val="003E6B"/>
                </a:solidFill>
              </a:rPr>
              <a:t>OF</a:t>
            </a:r>
            <a:r>
              <a:rPr sz="2400" spc="-80" dirty="0">
                <a:solidFill>
                  <a:srgbClr val="003E6B"/>
                </a:solidFill>
              </a:rPr>
              <a:t> </a:t>
            </a:r>
            <a:r>
              <a:rPr sz="2400" dirty="0">
                <a:solidFill>
                  <a:srgbClr val="003E6B"/>
                </a:solidFill>
              </a:rPr>
              <a:t>SWSA</a:t>
            </a:r>
            <a:r>
              <a:rPr sz="2400" spc="-140" dirty="0">
                <a:solidFill>
                  <a:srgbClr val="003E6B"/>
                </a:solidFill>
              </a:rPr>
              <a:t> </a:t>
            </a:r>
            <a:r>
              <a:rPr sz="2400" spc="-25" dirty="0">
                <a:solidFill>
                  <a:srgbClr val="003E6B"/>
                </a:solidFill>
              </a:rPr>
              <a:t>FOR </a:t>
            </a:r>
            <a:r>
              <a:rPr sz="2400" spc="-10" dirty="0">
                <a:solidFill>
                  <a:srgbClr val="003E6B"/>
                </a:solidFill>
              </a:rPr>
              <a:t>GROUNDWATER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429" y="1472374"/>
            <a:ext cx="5003800" cy="4458335"/>
            <a:chOff x="211429" y="1472374"/>
            <a:chExt cx="5003800" cy="4458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29" y="1472374"/>
              <a:ext cx="4978273" cy="44583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5386" y="1584921"/>
              <a:ext cx="1716405" cy="858519"/>
            </a:xfrm>
            <a:custGeom>
              <a:avLst/>
              <a:gdLst/>
              <a:ahLst/>
              <a:cxnLst/>
              <a:rect l="l" t="t" r="r" b="b"/>
              <a:pathLst>
                <a:path w="1716405" h="858519">
                  <a:moveTo>
                    <a:pt x="1716404" y="0"/>
                  </a:moveTo>
                  <a:lnTo>
                    <a:pt x="0" y="0"/>
                  </a:lnTo>
                  <a:lnTo>
                    <a:pt x="0" y="858431"/>
                  </a:lnTo>
                  <a:lnTo>
                    <a:pt x="1716404" y="858431"/>
                  </a:lnTo>
                  <a:lnTo>
                    <a:pt x="171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386" y="1584921"/>
              <a:ext cx="1716405" cy="858519"/>
            </a:xfrm>
            <a:custGeom>
              <a:avLst/>
              <a:gdLst/>
              <a:ahLst/>
              <a:cxnLst/>
              <a:rect l="l" t="t" r="r" b="b"/>
              <a:pathLst>
                <a:path w="1716405" h="858519">
                  <a:moveTo>
                    <a:pt x="0" y="858431"/>
                  </a:moveTo>
                  <a:lnTo>
                    <a:pt x="1716404" y="858431"/>
                  </a:lnTo>
                  <a:lnTo>
                    <a:pt x="1716404" y="0"/>
                  </a:lnTo>
                  <a:lnTo>
                    <a:pt x="0" y="0"/>
                  </a:lnTo>
                  <a:lnTo>
                    <a:pt x="0" y="8584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4129" y="1737359"/>
              <a:ext cx="998219" cy="1176655"/>
            </a:xfrm>
            <a:custGeom>
              <a:avLst/>
              <a:gdLst/>
              <a:ahLst/>
              <a:cxnLst/>
              <a:rect l="l" t="t" r="r" b="b"/>
              <a:pathLst>
                <a:path w="998219" h="1176655">
                  <a:moveTo>
                    <a:pt x="997648" y="0"/>
                  </a:moveTo>
                  <a:lnTo>
                    <a:pt x="0" y="0"/>
                  </a:lnTo>
                  <a:lnTo>
                    <a:pt x="0" y="1176147"/>
                  </a:lnTo>
                  <a:lnTo>
                    <a:pt x="997648" y="1176147"/>
                  </a:lnTo>
                  <a:lnTo>
                    <a:pt x="997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129" y="1737359"/>
              <a:ext cx="998219" cy="1176655"/>
            </a:xfrm>
            <a:custGeom>
              <a:avLst/>
              <a:gdLst/>
              <a:ahLst/>
              <a:cxnLst/>
              <a:rect l="l" t="t" r="r" b="b"/>
              <a:pathLst>
                <a:path w="998219" h="1176655">
                  <a:moveTo>
                    <a:pt x="0" y="1176147"/>
                  </a:moveTo>
                  <a:lnTo>
                    <a:pt x="997648" y="1176147"/>
                  </a:lnTo>
                  <a:lnTo>
                    <a:pt x="997648" y="0"/>
                  </a:lnTo>
                  <a:lnTo>
                    <a:pt x="0" y="0"/>
                  </a:lnTo>
                  <a:lnTo>
                    <a:pt x="0" y="11761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4185" y="4760264"/>
              <a:ext cx="928369" cy="771525"/>
            </a:xfrm>
            <a:custGeom>
              <a:avLst/>
              <a:gdLst/>
              <a:ahLst/>
              <a:cxnLst/>
              <a:rect l="l" t="t" r="r" b="b"/>
              <a:pathLst>
                <a:path w="928370" h="771525">
                  <a:moveTo>
                    <a:pt x="928242" y="0"/>
                  </a:moveTo>
                  <a:lnTo>
                    <a:pt x="0" y="0"/>
                  </a:lnTo>
                  <a:lnTo>
                    <a:pt x="0" y="770966"/>
                  </a:lnTo>
                  <a:lnTo>
                    <a:pt x="928242" y="770966"/>
                  </a:lnTo>
                  <a:lnTo>
                    <a:pt x="928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74185" y="4760264"/>
              <a:ext cx="928369" cy="771525"/>
            </a:xfrm>
            <a:custGeom>
              <a:avLst/>
              <a:gdLst/>
              <a:ahLst/>
              <a:cxnLst/>
              <a:rect l="l" t="t" r="r" b="b"/>
              <a:pathLst>
                <a:path w="928370" h="771525">
                  <a:moveTo>
                    <a:pt x="0" y="770966"/>
                  </a:moveTo>
                  <a:lnTo>
                    <a:pt x="928242" y="770966"/>
                  </a:lnTo>
                  <a:lnTo>
                    <a:pt x="928242" y="0"/>
                  </a:lnTo>
                  <a:lnTo>
                    <a:pt x="0" y="0"/>
                  </a:lnTo>
                  <a:lnTo>
                    <a:pt x="0" y="7709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0223" y="5531218"/>
              <a:ext cx="1632585" cy="346075"/>
            </a:xfrm>
            <a:custGeom>
              <a:avLst/>
              <a:gdLst/>
              <a:ahLst/>
              <a:cxnLst/>
              <a:rect l="l" t="t" r="r" b="b"/>
              <a:pathLst>
                <a:path w="1632585" h="346075">
                  <a:moveTo>
                    <a:pt x="1632203" y="0"/>
                  </a:moveTo>
                  <a:lnTo>
                    <a:pt x="0" y="0"/>
                  </a:lnTo>
                  <a:lnTo>
                    <a:pt x="0" y="345706"/>
                  </a:lnTo>
                  <a:lnTo>
                    <a:pt x="1632203" y="345706"/>
                  </a:lnTo>
                  <a:lnTo>
                    <a:pt x="1632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0223" y="5531218"/>
              <a:ext cx="1632585" cy="346075"/>
            </a:xfrm>
            <a:custGeom>
              <a:avLst/>
              <a:gdLst/>
              <a:ahLst/>
              <a:cxnLst/>
              <a:rect l="l" t="t" r="r" b="b"/>
              <a:pathLst>
                <a:path w="1632585" h="346075">
                  <a:moveTo>
                    <a:pt x="0" y="345706"/>
                  </a:moveTo>
                  <a:lnTo>
                    <a:pt x="1632203" y="345706"/>
                  </a:lnTo>
                  <a:lnTo>
                    <a:pt x="1632203" y="0"/>
                  </a:lnTo>
                  <a:lnTo>
                    <a:pt x="0" y="0"/>
                  </a:lnTo>
                  <a:lnTo>
                    <a:pt x="0" y="34570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08677" y="1564500"/>
              <a:ext cx="294005" cy="346075"/>
            </a:xfrm>
            <a:custGeom>
              <a:avLst/>
              <a:gdLst/>
              <a:ahLst/>
              <a:cxnLst/>
              <a:rect l="l" t="t" r="r" b="b"/>
              <a:pathLst>
                <a:path w="294004" h="346075">
                  <a:moveTo>
                    <a:pt x="293700" y="0"/>
                  </a:moveTo>
                  <a:lnTo>
                    <a:pt x="0" y="0"/>
                  </a:lnTo>
                  <a:lnTo>
                    <a:pt x="0" y="345706"/>
                  </a:lnTo>
                  <a:lnTo>
                    <a:pt x="293700" y="345706"/>
                  </a:lnTo>
                  <a:lnTo>
                    <a:pt x="29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8677" y="1564500"/>
              <a:ext cx="294005" cy="346075"/>
            </a:xfrm>
            <a:custGeom>
              <a:avLst/>
              <a:gdLst/>
              <a:ahLst/>
              <a:cxnLst/>
              <a:rect l="l" t="t" r="r" b="b"/>
              <a:pathLst>
                <a:path w="294004" h="346075">
                  <a:moveTo>
                    <a:pt x="0" y="345706"/>
                  </a:moveTo>
                  <a:lnTo>
                    <a:pt x="293700" y="345706"/>
                  </a:lnTo>
                  <a:lnTo>
                    <a:pt x="293700" y="0"/>
                  </a:lnTo>
                  <a:lnTo>
                    <a:pt x="0" y="0"/>
                  </a:lnTo>
                  <a:lnTo>
                    <a:pt x="0" y="34570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91505" y="1382013"/>
            <a:ext cx="11703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17375E"/>
              </a:buClr>
              <a:buFont typeface="Wingdings"/>
              <a:buChar char=""/>
              <a:tabLst>
                <a:tab pos="240665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SWSA</a:t>
            </a:r>
            <a:r>
              <a:rPr sz="1300" spc="-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3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SA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0105" y="1656333"/>
            <a:ext cx="26898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40665" algn="l"/>
              </a:tabLst>
            </a:pP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39%</a:t>
            </a:r>
            <a:r>
              <a:rPr sz="13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is</a:t>
            </a:r>
            <a:r>
              <a:rPr sz="13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groundwater</a:t>
            </a:r>
            <a:r>
              <a:rPr sz="1300" spc="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(SWSA-</a:t>
            </a:r>
            <a:r>
              <a:rPr sz="1300" spc="-25" dirty="0">
                <a:solidFill>
                  <a:srgbClr val="F79546"/>
                </a:solidFill>
                <a:latin typeface="Arial"/>
                <a:cs typeface="Arial"/>
              </a:rPr>
              <a:t>gw)</a:t>
            </a:r>
            <a:endParaRPr sz="13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"/>
              <a:tabLst>
                <a:tab pos="240665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49%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3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surface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3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(SWSA-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sw)</a:t>
            </a:r>
            <a:endParaRPr sz="13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"/>
              <a:tabLst>
                <a:tab pos="240665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12%</a:t>
            </a:r>
            <a:r>
              <a:rPr sz="13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are</a:t>
            </a:r>
            <a:r>
              <a:rPr sz="13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both</a:t>
            </a:r>
            <a:r>
              <a:rPr sz="13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(SWSA-both)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8005" y="2327274"/>
            <a:ext cx="3721100" cy="3576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165" marR="497205" indent="-2279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33400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SWSA-gw</a:t>
            </a:r>
            <a:r>
              <a:rPr sz="13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cover 9%</a:t>
            </a:r>
            <a:r>
              <a:rPr sz="13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surface </a:t>
            </a:r>
            <a:r>
              <a:rPr sz="1300" spc="-20" dirty="0">
                <a:solidFill>
                  <a:srgbClr val="17375E"/>
                </a:solidFill>
                <a:latin typeface="Arial"/>
                <a:cs typeface="Arial"/>
              </a:rPr>
              <a:t>area 	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(~</a:t>
            </a:r>
            <a:r>
              <a:rPr sz="13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104</a:t>
            </a:r>
            <a:r>
              <a:rPr sz="13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000</a:t>
            </a:r>
            <a:r>
              <a:rPr sz="13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17375E"/>
                </a:solidFill>
                <a:latin typeface="Arial"/>
                <a:cs typeface="Arial"/>
              </a:rPr>
              <a:t>km</a:t>
            </a:r>
            <a:r>
              <a:rPr sz="1275" spc="-30" baseline="26143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r>
              <a:rPr sz="1300" spc="-20" dirty="0">
                <a:solidFill>
                  <a:srgbClr val="17375E"/>
                </a:solidFill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 marL="5327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532765" algn="l"/>
              </a:tabLst>
            </a:pP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SWSA-gw</a:t>
            </a:r>
            <a:r>
              <a:rPr sz="13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=</a:t>
            </a:r>
            <a:r>
              <a:rPr sz="13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42%</a:t>
            </a:r>
            <a:r>
              <a:rPr sz="13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79546"/>
                </a:solidFill>
                <a:latin typeface="Arial"/>
                <a:cs typeface="Arial"/>
              </a:rPr>
              <a:t>baseflow</a:t>
            </a:r>
            <a:endParaRPr sz="1300">
              <a:latin typeface="Arial"/>
              <a:cs typeface="Arial"/>
            </a:endParaRPr>
          </a:p>
          <a:p>
            <a:pPr marL="533400" marR="798195" lvl="1" indent="-228600">
              <a:lnSpc>
                <a:spcPct val="100000"/>
              </a:lnSpc>
              <a:buFont typeface="Wingdings"/>
              <a:buChar char=""/>
              <a:tabLst>
                <a:tab pos="533400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46%</a:t>
            </a:r>
            <a:r>
              <a:rPr sz="13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3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3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3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used</a:t>
            </a:r>
            <a:r>
              <a:rPr sz="13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by 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agriculture</a:t>
            </a:r>
            <a:endParaRPr sz="1300">
              <a:latin typeface="Arial"/>
              <a:cs typeface="Arial"/>
            </a:endParaRPr>
          </a:p>
          <a:p>
            <a:pPr marL="532765" lvl="1" indent="-227965">
              <a:lnSpc>
                <a:spcPct val="100000"/>
              </a:lnSpc>
              <a:buFont typeface="Wingdings"/>
              <a:buChar char=""/>
              <a:tabLst>
                <a:tab pos="532765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47%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3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used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industrial</a:t>
            </a:r>
            <a:endParaRPr sz="1300">
              <a:latin typeface="Arial"/>
              <a:cs typeface="Arial"/>
            </a:endParaRPr>
          </a:p>
          <a:p>
            <a:pPr marL="533400">
              <a:lnSpc>
                <a:spcPct val="100000"/>
              </a:lnSpc>
            </a:pP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purposes</a:t>
            </a:r>
            <a:endParaRPr sz="1300">
              <a:latin typeface="Arial"/>
              <a:cs typeface="Arial"/>
            </a:endParaRPr>
          </a:p>
          <a:p>
            <a:pPr marL="304165" indent="-22796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04165" algn="l"/>
              </a:tabLst>
            </a:pP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Total</a:t>
            </a:r>
            <a:r>
              <a:rPr sz="13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groundwater recharge</a:t>
            </a:r>
            <a:r>
              <a:rPr sz="13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(~</a:t>
            </a:r>
            <a:r>
              <a:rPr sz="13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34</a:t>
            </a:r>
            <a:r>
              <a:rPr sz="13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912</a:t>
            </a:r>
            <a:r>
              <a:rPr sz="13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Mm</a:t>
            </a:r>
            <a:r>
              <a:rPr sz="1275" spc="-15" baseline="26143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/a)</a:t>
            </a:r>
            <a:endParaRPr sz="1300">
              <a:latin typeface="Arial"/>
              <a:cs typeface="Arial"/>
            </a:endParaRPr>
          </a:p>
          <a:p>
            <a:pPr marL="5327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532765" algn="l"/>
              </a:tabLst>
            </a:pP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SWSA-gw</a:t>
            </a:r>
            <a:r>
              <a:rPr sz="1300" spc="-5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contributes ~15%</a:t>
            </a:r>
            <a:r>
              <a:rPr sz="13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of</a:t>
            </a:r>
            <a:r>
              <a:rPr sz="13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9546"/>
                </a:solidFill>
                <a:latin typeface="Arial"/>
                <a:cs typeface="Arial"/>
              </a:rPr>
              <a:t>the</a:t>
            </a:r>
            <a:r>
              <a:rPr sz="13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79546"/>
                </a:solidFill>
                <a:latin typeface="Arial"/>
                <a:cs typeface="Arial"/>
              </a:rPr>
              <a:t>total</a:t>
            </a:r>
            <a:endParaRPr sz="1300">
              <a:latin typeface="Arial"/>
              <a:cs typeface="Arial"/>
            </a:endParaRPr>
          </a:p>
          <a:p>
            <a:pPr marL="532765" lvl="1" indent="-227965">
              <a:lnSpc>
                <a:spcPct val="100000"/>
              </a:lnSpc>
              <a:buFont typeface="Wingdings"/>
              <a:buChar char=""/>
              <a:tabLst>
                <a:tab pos="532765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SWSA-sw</a:t>
            </a:r>
            <a:r>
              <a:rPr sz="13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contributes ~33%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3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3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total</a:t>
            </a:r>
            <a:endParaRPr sz="1300">
              <a:latin typeface="Arial"/>
              <a:cs typeface="Arial"/>
            </a:endParaRPr>
          </a:p>
          <a:p>
            <a:pPr marL="304165" marR="193040" indent="-22796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533400" algn="l"/>
              </a:tabLst>
            </a:pP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SWSA-sw</a:t>
            </a:r>
            <a:r>
              <a:rPr sz="1300" spc="2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include</a:t>
            </a:r>
            <a:r>
              <a:rPr sz="13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transboundary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such</a:t>
            </a:r>
            <a:r>
              <a:rPr sz="13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as 	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Lesotho</a:t>
            </a:r>
            <a:r>
              <a:rPr sz="13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3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it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3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critically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important</a:t>
            </a:r>
            <a:r>
              <a:rPr sz="13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3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the 	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Gauteng</a:t>
            </a:r>
            <a:r>
              <a:rPr sz="13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metropolitan</a:t>
            </a:r>
            <a:r>
              <a:rPr sz="13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region.</a:t>
            </a:r>
            <a:endParaRPr sz="1300">
              <a:latin typeface="Arial"/>
              <a:cs typeface="Arial"/>
            </a:endParaRPr>
          </a:p>
          <a:p>
            <a:pPr marL="304165" marR="130175" indent="-227965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533400" algn="l"/>
              </a:tabLst>
            </a:pPr>
            <a:r>
              <a:rPr sz="1300" spc="-10" dirty="0">
                <a:solidFill>
                  <a:srgbClr val="17375E"/>
                </a:solidFill>
                <a:latin typeface="Arial"/>
                <a:cs typeface="Arial"/>
              </a:rPr>
              <a:t>Transboundary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aquifers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were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considered</a:t>
            </a:r>
            <a:r>
              <a:rPr sz="13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but 	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did</a:t>
            </a:r>
            <a:r>
              <a:rPr sz="13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not</a:t>
            </a:r>
            <a:r>
              <a:rPr sz="13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meet</a:t>
            </a:r>
            <a:r>
              <a:rPr sz="13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3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criteria</a:t>
            </a:r>
            <a:r>
              <a:rPr sz="13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established</a:t>
            </a:r>
            <a:r>
              <a:rPr sz="13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for 	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nationally</a:t>
            </a:r>
            <a:r>
              <a:rPr sz="13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important</a:t>
            </a:r>
            <a:r>
              <a:rPr sz="13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7375E"/>
                </a:solidFill>
                <a:latin typeface="Arial"/>
                <a:cs typeface="Arial"/>
              </a:rPr>
              <a:t>SWSA-</a:t>
            </a:r>
            <a:r>
              <a:rPr sz="1300" spc="-25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176" y="1531772"/>
            <a:ext cx="441959" cy="216535"/>
          </a:xfrm>
          <a:prstGeom prst="rect">
            <a:avLst/>
          </a:prstGeom>
          <a:solidFill>
            <a:srgbClr val="5AC09A"/>
          </a:solidFill>
          <a:ln w="25400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176" y="1802282"/>
            <a:ext cx="441959" cy="216535"/>
          </a:xfrm>
          <a:prstGeom prst="rect">
            <a:avLst/>
          </a:prstGeom>
          <a:solidFill>
            <a:srgbClr val="1BA6DF"/>
          </a:solidFill>
          <a:ln w="25400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4476" y="2068982"/>
            <a:ext cx="467359" cy="241935"/>
            <a:chOff x="514476" y="2068982"/>
            <a:chExt cx="467359" cy="241935"/>
          </a:xfrm>
        </p:grpSpPr>
        <p:sp>
          <p:nvSpPr>
            <p:cNvPr id="20" name="object 20"/>
            <p:cNvSpPr/>
            <p:nvPr/>
          </p:nvSpPr>
          <p:spPr>
            <a:xfrm>
              <a:off x="527176" y="2081682"/>
              <a:ext cx="441959" cy="216535"/>
            </a:xfrm>
            <a:custGeom>
              <a:avLst/>
              <a:gdLst/>
              <a:ahLst/>
              <a:cxnLst/>
              <a:rect l="l" t="t" r="r" b="b"/>
              <a:pathLst>
                <a:path w="441959" h="216535">
                  <a:moveTo>
                    <a:pt x="441515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441515" y="216001"/>
                  </a:lnTo>
                  <a:lnTo>
                    <a:pt x="441515" y="0"/>
                  </a:lnTo>
                  <a:close/>
                </a:path>
              </a:pathLst>
            </a:custGeom>
            <a:solidFill>
              <a:srgbClr val="0E52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7176" y="2081682"/>
              <a:ext cx="441959" cy="216535"/>
            </a:xfrm>
            <a:custGeom>
              <a:avLst/>
              <a:gdLst/>
              <a:ahLst/>
              <a:cxnLst/>
              <a:rect l="l" t="t" r="r" b="b"/>
              <a:pathLst>
                <a:path w="441959" h="216535">
                  <a:moveTo>
                    <a:pt x="0" y="216001"/>
                  </a:moveTo>
                  <a:lnTo>
                    <a:pt x="441515" y="216001"/>
                  </a:lnTo>
                  <a:lnTo>
                    <a:pt x="441515" y="0"/>
                  </a:lnTo>
                  <a:lnTo>
                    <a:pt x="0" y="0"/>
                  </a:lnTo>
                  <a:lnTo>
                    <a:pt x="0" y="21600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76960" y="1530858"/>
            <a:ext cx="977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E6B"/>
                </a:solidFill>
                <a:latin typeface="Arial"/>
                <a:cs typeface="Arial"/>
              </a:rPr>
              <a:t>Groundwater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8120" y="1811528"/>
            <a:ext cx="1044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E6B"/>
                </a:solidFill>
                <a:latin typeface="Arial"/>
                <a:cs typeface="Arial"/>
              </a:rPr>
              <a:t>Surface</a:t>
            </a:r>
            <a:r>
              <a:rPr sz="1200" b="1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E6B"/>
                </a:solidFill>
                <a:latin typeface="Arial"/>
                <a:cs typeface="Arial"/>
              </a:rPr>
              <a:t>Water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7206" y="208280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3E6B"/>
                </a:solidFill>
                <a:latin typeface="Arial"/>
                <a:cs typeface="Arial"/>
              </a:rPr>
              <a:t>Both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" rIns="0" bIns="0" rtlCol="0">
            <a:spAutoFit/>
          </a:bodyPr>
          <a:lstStyle/>
          <a:p>
            <a:pPr marL="13785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E6B"/>
                </a:solidFill>
              </a:rPr>
              <a:t>2018</a:t>
            </a:r>
            <a:r>
              <a:rPr spc="-10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SET</a:t>
            </a:r>
            <a:r>
              <a:rPr spc="-15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OF</a:t>
            </a:r>
            <a:r>
              <a:rPr spc="-10" dirty="0">
                <a:solidFill>
                  <a:srgbClr val="003E6B"/>
                </a:solidFill>
              </a:rPr>
              <a:t> </a:t>
            </a:r>
            <a:r>
              <a:rPr spc="-20" dirty="0">
                <a:solidFill>
                  <a:srgbClr val="003E6B"/>
                </a:solidFill>
              </a:rPr>
              <a:t>SWSA</a:t>
            </a: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75589" y="5926023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E6B"/>
                </a:solidFill>
                <a:latin typeface="Arial"/>
                <a:cs typeface="Arial"/>
              </a:rPr>
              <a:t>(after</a:t>
            </a:r>
            <a:r>
              <a:rPr sz="1200" spc="-3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E6B"/>
                </a:solidFill>
                <a:latin typeface="Arial"/>
                <a:cs typeface="Arial"/>
              </a:rPr>
              <a:t>Le</a:t>
            </a:r>
            <a:r>
              <a:rPr sz="1200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E6B"/>
                </a:solidFill>
                <a:latin typeface="Arial"/>
                <a:cs typeface="Arial"/>
              </a:rPr>
              <a:t>Maître</a:t>
            </a:r>
            <a:r>
              <a:rPr sz="1200" spc="-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E6B"/>
                </a:solidFill>
                <a:latin typeface="Arial"/>
                <a:cs typeface="Arial"/>
              </a:rPr>
              <a:t>et</a:t>
            </a:r>
            <a:r>
              <a:rPr sz="1200" spc="-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E6B"/>
                </a:solidFill>
                <a:latin typeface="Arial"/>
                <a:cs typeface="Arial"/>
              </a:rPr>
              <a:t>al.,</a:t>
            </a:r>
            <a:r>
              <a:rPr sz="1200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3E6B"/>
                </a:solidFill>
                <a:latin typeface="Arial"/>
                <a:cs typeface="Arial"/>
              </a:rPr>
              <a:t>2018)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8755" y="1427225"/>
            <a:ext cx="6229985" cy="4445000"/>
            <a:chOff x="1468755" y="1427225"/>
            <a:chExt cx="6229985" cy="444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4937" y="1450149"/>
              <a:ext cx="6043803" cy="44215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8755" y="1427225"/>
              <a:ext cx="3279140" cy="20993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784" y="3256775"/>
              <a:ext cx="548678" cy="5974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7313" y="3281044"/>
              <a:ext cx="455295" cy="505459"/>
            </a:xfrm>
            <a:custGeom>
              <a:avLst/>
              <a:gdLst/>
              <a:ahLst/>
              <a:cxnLst/>
              <a:rect l="l" t="t" r="r" b="b"/>
              <a:pathLst>
                <a:path w="455295" h="505460">
                  <a:moveTo>
                    <a:pt x="436372" y="0"/>
                  </a:moveTo>
                  <a:lnTo>
                    <a:pt x="235076" y="18668"/>
                  </a:lnTo>
                  <a:lnTo>
                    <a:pt x="290068" y="64262"/>
                  </a:lnTo>
                  <a:lnTo>
                    <a:pt x="0" y="413765"/>
                  </a:lnTo>
                  <a:lnTo>
                    <a:pt x="109982" y="505078"/>
                  </a:lnTo>
                  <a:lnTo>
                    <a:pt x="400050" y="155575"/>
                  </a:lnTo>
                  <a:lnTo>
                    <a:pt x="455040" y="201167"/>
                  </a:lnTo>
                  <a:lnTo>
                    <a:pt x="436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7313" y="3281044"/>
              <a:ext cx="455295" cy="505459"/>
            </a:xfrm>
            <a:custGeom>
              <a:avLst/>
              <a:gdLst/>
              <a:ahLst/>
              <a:cxnLst/>
              <a:rect l="l" t="t" r="r" b="b"/>
              <a:pathLst>
                <a:path w="455295" h="505460">
                  <a:moveTo>
                    <a:pt x="0" y="413765"/>
                  </a:moveTo>
                  <a:lnTo>
                    <a:pt x="290068" y="64262"/>
                  </a:lnTo>
                  <a:lnTo>
                    <a:pt x="235076" y="18668"/>
                  </a:lnTo>
                  <a:lnTo>
                    <a:pt x="436372" y="0"/>
                  </a:lnTo>
                  <a:lnTo>
                    <a:pt x="455040" y="201167"/>
                  </a:lnTo>
                  <a:lnTo>
                    <a:pt x="400050" y="155575"/>
                  </a:lnTo>
                  <a:lnTo>
                    <a:pt x="109982" y="505078"/>
                  </a:lnTo>
                  <a:lnTo>
                    <a:pt x="0" y="41376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5395" y="3192780"/>
              <a:ext cx="409917" cy="6629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88863" y="3217671"/>
              <a:ext cx="307340" cy="570865"/>
            </a:xfrm>
            <a:custGeom>
              <a:avLst/>
              <a:gdLst/>
              <a:ahLst/>
              <a:cxnLst/>
              <a:rect l="l" t="t" r="r" b="b"/>
              <a:pathLst>
                <a:path w="307339" h="570864">
                  <a:moveTo>
                    <a:pt x="230377" y="0"/>
                  </a:moveTo>
                  <a:lnTo>
                    <a:pt x="76708" y="0"/>
                  </a:lnTo>
                  <a:lnTo>
                    <a:pt x="76708" y="416940"/>
                  </a:lnTo>
                  <a:lnTo>
                    <a:pt x="0" y="416940"/>
                  </a:lnTo>
                  <a:lnTo>
                    <a:pt x="153542" y="570610"/>
                  </a:lnTo>
                  <a:lnTo>
                    <a:pt x="307086" y="416940"/>
                  </a:lnTo>
                  <a:lnTo>
                    <a:pt x="230377" y="416940"/>
                  </a:lnTo>
                  <a:lnTo>
                    <a:pt x="2303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88863" y="3217671"/>
              <a:ext cx="307340" cy="570865"/>
            </a:xfrm>
            <a:custGeom>
              <a:avLst/>
              <a:gdLst/>
              <a:ahLst/>
              <a:cxnLst/>
              <a:rect l="l" t="t" r="r" b="b"/>
              <a:pathLst>
                <a:path w="307339" h="570864">
                  <a:moveTo>
                    <a:pt x="230377" y="0"/>
                  </a:moveTo>
                  <a:lnTo>
                    <a:pt x="230377" y="416940"/>
                  </a:lnTo>
                  <a:lnTo>
                    <a:pt x="307086" y="416940"/>
                  </a:lnTo>
                  <a:lnTo>
                    <a:pt x="153542" y="570610"/>
                  </a:lnTo>
                  <a:lnTo>
                    <a:pt x="0" y="416940"/>
                  </a:lnTo>
                  <a:lnTo>
                    <a:pt x="76708" y="416940"/>
                  </a:lnTo>
                  <a:lnTo>
                    <a:pt x="76708" y="0"/>
                  </a:lnTo>
                  <a:lnTo>
                    <a:pt x="230377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79434" y="2321178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75F92"/>
                </a:solidFill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6179" y="2686939"/>
            <a:ext cx="653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375F92"/>
                </a:solidFill>
                <a:latin typeface="Arial"/>
                <a:cs typeface="Arial"/>
              </a:rPr>
              <a:t>From </a:t>
            </a: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“Refined” (2018)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4070" y="3418154"/>
            <a:ext cx="855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375F92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“Fine-Scale” (2021)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50251" y="4150232"/>
            <a:ext cx="1022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done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22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Surface Water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SWSAs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E6B"/>
                </a:solidFill>
              </a:rPr>
              <a:t>FOCUSING</a:t>
            </a:r>
            <a:r>
              <a:rPr spc="-35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ON</a:t>
            </a:r>
            <a:r>
              <a:rPr spc="-5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THE</a:t>
            </a:r>
            <a:r>
              <a:rPr spc="-15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REFINEMENT</a:t>
            </a:r>
            <a:r>
              <a:rPr spc="-15" dirty="0">
                <a:solidFill>
                  <a:srgbClr val="003E6B"/>
                </a:solidFill>
              </a:rPr>
              <a:t> </a:t>
            </a:r>
            <a:r>
              <a:rPr spc="-10" dirty="0">
                <a:solidFill>
                  <a:srgbClr val="003E6B"/>
                </a:solidFill>
              </a:rPr>
              <a:t>PROCESS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9123" y="1558544"/>
            <a:ext cx="73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2011/2013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123" y="1924303"/>
            <a:ext cx="1351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18415" indent="-1714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21</a:t>
            </a:r>
            <a:r>
              <a:rPr sz="1200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general</a:t>
            </a:r>
            <a:r>
              <a:rPr sz="1200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areas 	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Identified</a:t>
            </a:r>
            <a:r>
              <a:rPr sz="1200" spc="-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375F92"/>
                </a:solidFill>
                <a:latin typeface="Arial"/>
                <a:cs typeface="Arial"/>
              </a:rPr>
              <a:t>based 	</a:t>
            </a:r>
            <a:r>
              <a:rPr sz="1200" spc="-25" dirty="0">
                <a:solidFill>
                  <a:srgbClr val="375F92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  <a:p>
            <a:pPr marL="184785" marR="5080">
              <a:lnSpc>
                <a:spcPct val="100000"/>
              </a:lnSpc>
            </a:pPr>
            <a:r>
              <a:rPr sz="1200" b="1" dirty="0">
                <a:solidFill>
                  <a:srgbClr val="F79546"/>
                </a:solidFill>
                <a:latin typeface="Arial"/>
                <a:cs typeface="Arial"/>
              </a:rPr>
              <a:t>sub-</a:t>
            </a:r>
            <a:r>
              <a:rPr sz="1200" b="1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79546"/>
                </a:solidFill>
                <a:latin typeface="Arial"/>
                <a:cs typeface="Arial"/>
              </a:rPr>
              <a:t>quaternary </a:t>
            </a:r>
            <a:r>
              <a:rPr sz="1200" b="1" dirty="0">
                <a:solidFill>
                  <a:srgbClr val="F79546"/>
                </a:solidFill>
                <a:latin typeface="Arial"/>
                <a:cs typeface="Arial"/>
              </a:rPr>
              <a:t>catchment</a:t>
            </a:r>
            <a:r>
              <a:rPr sz="1200" b="1" spc="-6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79546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58083" y="3208020"/>
            <a:ext cx="410209" cy="662940"/>
            <a:chOff x="2958083" y="3208020"/>
            <a:chExt cx="410209" cy="6629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8083" y="3208020"/>
              <a:ext cx="409917" cy="6629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011804" y="3232658"/>
              <a:ext cx="307340" cy="570865"/>
            </a:xfrm>
            <a:custGeom>
              <a:avLst/>
              <a:gdLst/>
              <a:ahLst/>
              <a:cxnLst/>
              <a:rect l="l" t="t" r="r" b="b"/>
              <a:pathLst>
                <a:path w="307339" h="570864">
                  <a:moveTo>
                    <a:pt x="230377" y="0"/>
                  </a:moveTo>
                  <a:lnTo>
                    <a:pt x="76834" y="0"/>
                  </a:lnTo>
                  <a:lnTo>
                    <a:pt x="76834" y="416940"/>
                  </a:lnTo>
                  <a:lnTo>
                    <a:pt x="0" y="416940"/>
                  </a:lnTo>
                  <a:lnTo>
                    <a:pt x="153543" y="570610"/>
                  </a:lnTo>
                  <a:lnTo>
                    <a:pt x="307212" y="416940"/>
                  </a:lnTo>
                  <a:lnTo>
                    <a:pt x="230377" y="416940"/>
                  </a:lnTo>
                  <a:lnTo>
                    <a:pt x="2303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11804" y="3232658"/>
              <a:ext cx="307340" cy="570865"/>
            </a:xfrm>
            <a:custGeom>
              <a:avLst/>
              <a:gdLst/>
              <a:ahLst/>
              <a:cxnLst/>
              <a:rect l="l" t="t" r="r" b="b"/>
              <a:pathLst>
                <a:path w="307339" h="570864">
                  <a:moveTo>
                    <a:pt x="230377" y="0"/>
                  </a:moveTo>
                  <a:lnTo>
                    <a:pt x="230377" y="416940"/>
                  </a:lnTo>
                  <a:lnTo>
                    <a:pt x="307212" y="416940"/>
                  </a:lnTo>
                  <a:lnTo>
                    <a:pt x="153543" y="570610"/>
                  </a:lnTo>
                  <a:lnTo>
                    <a:pt x="0" y="416940"/>
                  </a:lnTo>
                  <a:lnTo>
                    <a:pt x="76834" y="416940"/>
                  </a:lnTo>
                  <a:lnTo>
                    <a:pt x="76834" y="0"/>
                  </a:lnTo>
                  <a:lnTo>
                    <a:pt x="230377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4479" y="3415665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75F92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4" name="object 24"/>
          <p:cNvSpPr txBox="1"/>
          <p:nvPr/>
        </p:nvSpPr>
        <p:spPr>
          <a:xfrm>
            <a:off x="284479" y="3781425"/>
            <a:ext cx="1125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National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200" b="1" dirty="0">
                <a:solidFill>
                  <a:srgbClr val="F79546"/>
                </a:solidFill>
                <a:latin typeface="Arial"/>
                <a:cs typeface="Arial"/>
              </a:rPr>
              <a:t>22</a:t>
            </a:r>
            <a:r>
              <a:rPr sz="1200" b="1" spc="-10" dirty="0">
                <a:solidFill>
                  <a:srgbClr val="F79546"/>
                </a:solidFill>
                <a:latin typeface="Arial"/>
                <a:cs typeface="Arial"/>
              </a:rPr>
              <a:t> SWSA-</a:t>
            </a:r>
            <a:r>
              <a:rPr sz="1200" b="1" spc="-25" dirty="0">
                <a:solidFill>
                  <a:srgbClr val="F79546"/>
                </a:solidFill>
                <a:latin typeface="Arial"/>
                <a:cs typeface="Arial"/>
              </a:rPr>
              <a:t>sw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200" b="1" dirty="0">
                <a:solidFill>
                  <a:srgbClr val="F79546"/>
                </a:solidFill>
                <a:latin typeface="Arial"/>
                <a:cs typeface="Arial"/>
              </a:rPr>
              <a:t>37</a:t>
            </a:r>
            <a:r>
              <a:rPr sz="1200" b="1" spc="-10" dirty="0">
                <a:solidFill>
                  <a:srgbClr val="F79546"/>
                </a:solidFill>
                <a:latin typeface="Arial"/>
                <a:cs typeface="Arial"/>
              </a:rPr>
              <a:t> SWSA-</a:t>
            </a:r>
            <a:r>
              <a:rPr sz="1200" b="1" spc="-25" dirty="0">
                <a:solidFill>
                  <a:srgbClr val="F79546"/>
                </a:solidFill>
                <a:latin typeface="Arial"/>
                <a:cs typeface="Arial"/>
              </a:rPr>
              <a:t>gw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4479" y="4513326"/>
            <a:ext cx="12223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Transboundary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SWSA-</a:t>
            </a:r>
            <a:r>
              <a:rPr sz="1200" spc="-25" dirty="0">
                <a:solidFill>
                  <a:srgbClr val="375F92"/>
                </a:solidFill>
                <a:latin typeface="Arial"/>
                <a:cs typeface="Arial"/>
              </a:rPr>
              <a:t>sw</a:t>
            </a:r>
            <a:endParaRPr sz="1200">
              <a:latin typeface="Arial"/>
              <a:cs typeface="Arial"/>
            </a:endParaRPr>
          </a:p>
          <a:p>
            <a:pPr marL="641985" lvl="1" indent="-172085">
              <a:lnSpc>
                <a:spcPct val="100000"/>
              </a:lnSpc>
              <a:buFont typeface="Wingdings"/>
              <a:buChar char=""/>
              <a:tabLst>
                <a:tab pos="641985" algn="l"/>
              </a:tabLst>
            </a:pP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Lesotho</a:t>
            </a:r>
            <a:endParaRPr sz="1200">
              <a:latin typeface="Arial"/>
              <a:cs typeface="Arial"/>
            </a:endParaRPr>
          </a:p>
          <a:p>
            <a:pPr marL="641985" lvl="1" indent="-172085">
              <a:lnSpc>
                <a:spcPct val="100000"/>
              </a:lnSpc>
              <a:buFont typeface="Wingdings"/>
              <a:buChar char=""/>
              <a:tabLst>
                <a:tab pos="641985" algn="l"/>
              </a:tabLst>
            </a:pP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Eswatini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SWSA-</a:t>
            </a:r>
            <a:r>
              <a:rPr sz="1200" spc="-25" dirty="0">
                <a:solidFill>
                  <a:srgbClr val="375F92"/>
                </a:solidFill>
                <a:latin typeface="Arial"/>
                <a:cs typeface="Arial"/>
              </a:rPr>
              <a:t>gw</a:t>
            </a:r>
            <a:endParaRPr sz="1200">
              <a:latin typeface="Arial"/>
              <a:cs typeface="Arial"/>
            </a:endParaRPr>
          </a:p>
          <a:p>
            <a:pPr marL="641985" lvl="1" indent="-172085">
              <a:lnSpc>
                <a:spcPct val="100000"/>
              </a:lnSpc>
              <a:buFont typeface="Wingdings"/>
              <a:buChar char=""/>
              <a:tabLst>
                <a:tab pos="641985" algn="l"/>
              </a:tabLst>
            </a:pPr>
            <a:r>
              <a:rPr sz="1200" spc="-20" dirty="0">
                <a:solidFill>
                  <a:srgbClr val="375F92"/>
                </a:solidFill>
                <a:latin typeface="Arial"/>
                <a:cs typeface="Arial"/>
              </a:rPr>
              <a:t>None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4195" y="587121"/>
            <a:ext cx="397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003E6B"/>
                </a:solidFill>
              </a:rPr>
              <a:t>GROUNWATER</a:t>
            </a:r>
            <a:r>
              <a:rPr dirty="0">
                <a:solidFill>
                  <a:srgbClr val="003E6B"/>
                </a:solidFill>
              </a:rPr>
              <a:t> SWSA</a:t>
            </a:r>
            <a:r>
              <a:rPr spc="-105" dirty="0">
                <a:solidFill>
                  <a:srgbClr val="003E6B"/>
                </a:solidFill>
              </a:rPr>
              <a:t> </a:t>
            </a:r>
            <a:r>
              <a:rPr spc="-10" dirty="0">
                <a:solidFill>
                  <a:srgbClr val="003E6B"/>
                </a:solidFill>
              </a:rPr>
              <a:t>REFINEMENT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1563" y="3165284"/>
          <a:ext cx="3437890" cy="2738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640080" marR="158115" indent="-475615">
                        <a:lnSpc>
                          <a:spcPts val="108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Transboundary</a:t>
                      </a:r>
                      <a:r>
                        <a:rPr sz="9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Aquifer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3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3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Tuli</a:t>
                      </a:r>
                      <a:r>
                        <a:rPr sz="900" spc="-1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Karoo</a:t>
                      </a:r>
                      <a:r>
                        <a:rPr sz="900" spc="-3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Sub-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Basin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7220" marR="265430" indent="-346075">
                        <a:lnSpc>
                          <a:spcPts val="10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Botswana,</a:t>
                      </a:r>
                      <a:r>
                        <a:rPr sz="900" spc="-3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3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Africa, Zimbabwe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Ramotswa</a:t>
                      </a:r>
                      <a:r>
                        <a:rPr sz="900" spc="-3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/Zeerust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/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2405" marR="18669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Lobatse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Dolomite</a:t>
                      </a:r>
                      <a:r>
                        <a:rPr sz="900" spc="-2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Basin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Aquifer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Botswana,</a:t>
                      </a:r>
                      <a:r>
                        <a:rPr sz="900" spc="-3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3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Rhyolite-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Breccia</a:t>
                      </a:r>
                      <a:r>
                        <a:rPr sz="900" spc="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Aquifer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4990" marR="303530" indent="-245745">
                        <a:lnSpc>
                          <a:spcPts val="10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Africa,</a:t>
                      </a:r>
                      <a:r>
                        <a:rPr sz="900" spc="-3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Eswatini, Mozambique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757555" marR="101600" indent="-652780">
                        <a:lnSpc>
                          <a:spcPts val="10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Coastal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Sedimentary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Basin </a:t>
                      </a:r>
                      <a:r>
                        <a:rPr sz="900" spc="-5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Africa,</a:t>
                      </a:r>
                      <a:r>
                        <a:rPr sz="900" spc="-3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Namibia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Stampriet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Aquifer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695" marR="201930" indent="-525780">
                        <a:lnSpc>
                          <a:spcPts val="10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Botswana,</a:t>
                      </a:r>
                      <a:r>
                        <a:rPr sz="900" spc="-2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Namibia,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Khakhea/Bray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Dolomite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Botswana,</a:t>
                      </a:r>
                      <a:r>
                        <a:rPr sz="900" spc="-3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3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356870" marR="101600" indent="-251460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Coastal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Sedimentary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Basin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VI</a:t>
                      </a:r>
                      <a:r>
                        <a:rPr sz="900" spc="-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1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Coastal</a:t>
                      </a:r>
                      <a:r>
                        <a:rPr sz="900" spc="-2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Plain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9380">
                        <a:lnSpc>
                          <a:spcPts val="96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Sedimentary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Basin</a:t>
                      </a:r>
                      <a:r>
                        <a:rPr sz="900" spc="-3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Aquifer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Mozambique,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Karoo</a:t>
                      </a:r>
                      <a:r>
                        <a:rPr sz="900" spc="-3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Sedimentary</a:t>
                      </a:r>
                      <a:r>
                        <a:rPr sz="900" spc="-5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Aquifer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Lesotho,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1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Limpopo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Basin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7220" marR="189865" indent="-422275">
                        <a:lnSpc>
                          <a:spcPts val="1080"/>
                        </a:lnSpc>
                      </a:pP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Mozambique,</a:t>
                      </a:r>
                      <a:r>
                        <a:rPr sz="900" spc="-4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900" spc="-45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03E6B"/>
                          </a:solidFill>
                          <a:latin typeface="Arial"/>
                          <a:cs typeface="Arial"/>
                        </a:rPr>
                        <a:t>Africa, Zimbabwe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016311" y="1227137"/>
            <a:ext cx="4808220" cy="3390900"/>
            <a:chOff x="4016311" y="1227137"/>
            <a:chExt cx="4808220" cy="3390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9549" y="1230375"/>
              <a:ext cx="4801361" cy="33841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17898" y="1228725"/>
              <a:ext cx="4805045" cy="3387725"/>
            </a:xfrm>
            <a:custGeom>
              <a:avLst/>
              <a:gdLst/>
              <a:ahLst/>
              <a:cxnLst/>
              <a:rect l="l" t="t" r="r" b="b"/>
              <a:pathLst>
                <a:path w="4805045" h="3387725">
                  <a:moveTo>
                    <a:pt x="0" y="3387344"/>
                  </a:moveTo>
                  <a:lnTo>
                    <a:pt x="4804537" y="3387344"/>
                  </a:lnTo>
                  <a:lnTo>
                    <a:pt x="4804537" y="0"/>
                  </a:lnTo>
                  <a:lnTo>
                    <a:pt x="0" y="0"/>
                  </a:lnTo>
                  <a:lnTo>
                    <a:pt x="0" y="33873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34278" y="2514295"/>
              <a:ext cx="723900" cy="649605"/>
            </a:xfrm>
            <a:custGeom>
              <a:avLst/>
              <a:gdLst/>
              <a:ahLst/>
              <a:cxnLst/>
              <a:rect l="l" t="t" r="r" b="b"/>
              <a:pathLst>
                <a:path w="723900" h="649605">
                  <a:moveTo>
                    <a:pt x="0" y="649274"/>
                  </a:moveTo>
                  <a:lnTo>
                    <a:pt x="723684" y="649274"/>
                  </a:lnTo>
                  <a:lnTo>
                    <a:pt x="723684" y="0"/>
                  </a:lnTo>
                  <a:lnTo>
                    <a:pt x="0" y="0"/>
                  </a:lnTo>
                  <a:lnTo>
                    <a:pt x="0" y="64927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2983" y="1844040"/>
              <a:ext cx="652145" cy="670560"/>
            </a:xfrm>
            <a:custGeom>
              <a:avLst/>
              <a:gdLst/>
              <a:ahLst/>
              <a:cxnLst/>
              <a:rect l="l" t="t" r="r" b="b"/>
              <a:pathLst>
                <a:path w="652145" h="670560">
                  <a:moveTo>
                    <a:pt x="651637" y="670179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3061" y="3326510"/>
              <a:ext cx="1847850" cy="1288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71410" y="3324860"/>
              <a:ext cx="1851025" cy="1291590"/>
            </a:xfrm>
            <a:custGeom>
              <a:avLst/>
              <a:gdLst/>
              <a:ahLst/>
              <a:cxnLst/>
              <a:rect l="l" t="t" r="r" b="b"/>
              <a:pathLst>
                <a:path w="1851025" h="1291589">
                  <a:moveTo>
                    <a:pt x="0" y="1291208"/>
                  </a:moveTo>
                  <a:lnTo>
                    <a:pt x="1851025" y="1291208"/>
                  </a:lnTo>
                  <a:lnTo>
                    <a:pt x="1851025" y="0"/>
                  </a:lnTo>
                  <a:lnTo>
                    <a:pt x="0" y="0"/>
                  </a:lnTo>
                  <a:lnTo>
                    <a:pt x="0" y="12912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0504" y="1173607"/>
            <a:ext cx="3112770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48ED4"/>
                </a:solidFill>
                <a:latin typeface="Arial"/>
                <a:cs typeface="Arial"/>
              </a:rPr>
              <a:t>A</a:t>
            </a:r>
            <a:r>
              <a:rPr sz="1200" b="1" spc="-6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/>
                <a:cs typeface="Arial"/>
              </a:rPr>
              <a:t>similar</a:t>
            </a:r>
            <a:r>
              <a:rPr sz="1200" b="1" spc="-4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/>
                <a:cs typeface="Arial"/>
              </a:rPr>
              <a:t>“refinement”</a:t>
            </a:r>
            <a:r>
              <a:rPr sz="1200" b="1" spc="-3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/>
                <a:cs typeface="Arial"/>
              </a:rPr>
              <a:t>process</a:t>
            </a:r>
            <a:r>
              <a:rPr sz="1200" b="1" spc="-4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/>
                <a:cs typeface="Arial"/>
              </a:rPr>
              <a:t>is</a:t>
            </a:r>
            <a:r>
              <a:rPr sz="1200" b="1" spc="-1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548ED4"/>
                </a:solidFill>
                <a:latin typeface="Arial"/>
                <a:cs typeface="Arial"/>
              </a:rPr>
              <a:t>now</a:t>
            </a:r>
            <a:endParaRPr sz="1200">
              <a:latin typeface="Arial"/>
              <a:cs typeface="Arial"/>
            </a:endParaRPr>
          </a:p>
          <a:p>
            <a:pPr marL="226060" algn="ctr">
              <a:lnSpc>
                <a:spcPct val="100000"/>
              </a:lnSpc>
            </a:pPr>
            <a:r>
              <a:rPr sz="1200" b="1" dirty="0">
                <a:solidFill>
                  <a:srgbClr val="548ED4"/>
                </a:solidFill>
                <a:latin typeface="Arial"/>
                <a:cs typeface="Arial"/>
              </a:rPr>
              <a:t>required</a:t>
            </a:r>
            <a:r>
              <a:rPr sz="1200" b="1" spc="-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/>
                <a:cs typeface="Arial"/>
              </a:rPr>
              <a:t>for</a:t>
            </a:r>
            <a:r>
              <a:rPr sz="1200" b="1" spc="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548ED4"/>
                </a:solidFill>
                <a:latin typeface="Arial"/>
                <a:cs typeface="Arial"/>
              </a:rPr>
              <a:t>SWSA-</a:t>
            </a:r>
            <a:r>
              <a:rPr sz="1200" b="1" spc="-25" dirty="0">
                <a:solidFill>
                  <a:srgbClr val="548ED4"/>
                </a:solidFill>
                <a:latin typeface="Arial"/>
                <a:cs typeface="Arial"/>
              </a:rPr>
              <a:t>gw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326390" marR="92075" indent="635" algn="ctr">
              <a:lnSpc>
                <a:spcPct val="100000"/>
              </a:lnSpc>
            </a:pP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This</a:t>
            </a:r>
            <a:r>
              <a:rPr sz="1200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refinement</a:t>
            </a:r>
            <a:r>
              <a:rPr sz="1200" spc="-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necessitated</a:t>
            </a:r>
            <a:r>
              <a:rPr sz="1200" spc="-5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by</a:t>
            </a:r>
            <a:r>
              <a:rPr sz="1200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375F92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recognition</a:t>
            </a:r>
            <a:r>
              <a:rPr sz="1200" spc="-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of</a:t>
            </a:r>
            <a:r>
              <a:rPr sz="1200" spc="-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limitations</a:t>
            </a:r>
            <a:r>
              <a:rPr sz="1200" spc="-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within</a:t>
            </a:r>
            <a:r>
              <a:rPr sz="12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79546"/>
                </a:solidFill>
                <a:latin typeface="Arial"/>
                <a:cs typeface="Arial"/>
              </a:rPr>
              <a:t>the</a:t>
            </a:r>
            <a:r>
              <a:rPr sz="1200" spc="50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2018</a:t>
            </a:r>
            <a:r>
              <a:rPr sz="12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SWSA,</a:t>
            </a:r>
            <a:r>
              <a:rPr sz="12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specifically</a:t>
            </a:r>
            <a:r>
              <a:rPr sz="12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concerning</a:t>
            </a:r>
            <a:r>
              <a:rPr sz="12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79546"/>
                </a:solidFill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  <a:p>
            <a:pPr marL="239395" marR="5080" algn="ctr">
              <a:lnSpc>
                <a:spcPct val="100000"/>
              </a:lnSpc>
            </a:pP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delineation</a:t>
            </a:r>
            <a:r>
              <a:rPr sz="1200" spc="-6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criteria</a:t>
            </a:r>
            <a:r>
              <a:rPr sz="12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thresholds</a:t>
            </a:r>
            <a:r>
              <a:rPr sz="12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used</a:t>
            </a:r>
            <a:r>
              <a:rPr sz="12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79546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identifying</a:t>
            </a:r>
            <a:r>
              <a:rPr sz="12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9546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79546"/>
                </a:solidFill>
                <a:latin typeface="Arial"/>
                <a:cs typeface="Arial"/>
              </a:rPr>
              <a:t>delineation.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3E6B"/>
                </a:solidFill>
                <a:latin typeface="Arial"/>
                <a:cs typeface="Arial"/>
              </a:rPr>
              <a:t>Known</a:t>
            </a:r>
            <a:r>
              <a:rPr sz="900" b="1" spc="-5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E6B"/>
                </a:solidFill>
                <a:latin typeface="Arial"/>
                <a:cs typeface="Arial"/>
              </a:rPr>
              <a:t>transboundary</a:t>
            </a:r>
            <a:r>
              <a:rPr sz="900" b="1" spc="-5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E6B"/>
                </a:solidFill>
                <a:latin typeface="Arial"/>
                <a:cs typeface="Arial"/>
              </a:rPr>
              <a:t>aquifers</a:t>
            </a:r>
            <a:r>
              <a:rPr sz="900" b="1" spc="-5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E6B"/>
                </a:solidFill>
                <a:latin typeface="Arial"/>
                <a:cs typeface="Arial"/>
              </a:rPr>
              <a:t>after</a:t>
            </a:r>
            <a:r>
              <a:rPr sz="900" b="1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E6B"/>
                </a:solidFill>
                <a:latin typeface="Arial"/>
                <a:cs typeface="Arial"/>
              </a:rPr>
              <a:t>IGRAC</a:t>
            </a:r>
            <a:r>
              <a:rPr sz="900" b="1" spc="-10" dirty="0">
                <a:solidFill>
                  <a:srgbClr val="003E6B"/>
                </a:solidFill>
                <a:latin typeface="Arial"/>
                <a:cs typeface="Arial"/>
              </a:rPr>
              <a:t> (2021)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3294" y="5389626"/>
            <a:ext cx="48348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Transboundary</a:t>
            </a:r>
            <a:r>
              <a:rPr sz="1100" spc="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Aquifers</a:t>
            </a:r>
            <a:r>
              <a:rPr sz="1100" spc="1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from</a:t>
            </a:r>
            <a:r>
              <a:rPr sz="1100" spc="1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IGRAC,</a:t>
            </a:r>
            <a:r>
              <a:rPr sz="1100" spc="1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2022</a:t>
            </a:r>
            <a:r>
              <a:rPr sz="1100" spc="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(Scale</a:t>
            </a:r>
            <a:r>
              <a:rPr sz="1100" spc="1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1:</a:t>
            </a:r>
            <a:r>
              <a:rPr sz="1100" spc="1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50</a:t>
            </a:r>
            <a:r>
              <a:rPr sz="1100" spc="1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000</a:t>
            </a:r>
            <a:r>
              <a:rPr sz="1100" spc="1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000)</a:t>
            </a:r>
            <a:r>
              <a:rPr sz="1100" spc="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are</a:t>
            </a:r>
            <a:r>
              <a:rPr sz="1100" spc="1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7375E"/>
                </a:solidFill>
                <a:latin typeface="Arial"/>
                <a:cs typeface="Arial"/>
              </a:rPr>
              <a:t>also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displayed</a:t>
            </a:r>
            <a:r>
              <a:rPr sz="1100" spc="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sz="1100" spc="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Partly</a:t>
            </a:r>
            <a:r>
              <a:rPr sz="1100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Confirmed</a:t>
            </a:r>
            <a:r>
              <a:rPr sz="1100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100" spc="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Unconfirmed</a:t>
            </a:r>
            <a:r>
              <a:rPr sz="1100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aquifer</a:t>
            </a:r>
            <a:r>
              <a:rPr sz="1100" spc="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boundaries</a:t>
            </a:r>
            <a:r>
              <a:rPr sz="1100" spc="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7375E"/>
                </a:solidFill>
                <a:latin typeface="Arial"/>
                <a:cs typeface="Arial"/>
              </a:rPr>
              <a:t>shown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1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black</a:t>
            </a:r>
            <a:r>
              <a:rPr sz="11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7375E"/>
                </a:solidFill>
                <a:latin typeface="Arial"/>
                <a:cs typeface="Arial"/>
              </a:rPr>
              <a:t>dashed</a:t>
            </a:r>
            <a:r>
              <a:rPr sz="11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7375E"/>
                </a:solidFill>
                <a:latin typeface="Arial"/>
                <a:cs typeface="Arial"/>
              </a:rPr>
              <a:t>lines.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3294" y="4636134"/>
            <a:ext cx="47402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The</a:t>
            </a:r>
            <a:r>
              <a:rPr sz="1000" b="1" spc="-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national</a:t>
            </a:r>
            <a:r>
              <a:rPr sz="1000" b="1" spc="-1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and </a:t>
            </a:r>
            <a:r>
              <a:rPr sz="1000" b="1" spc="-10" dirty="0">
                <a:solidFill>
                  <a:srgbClr val="003E6B"/>
                </a:solidFill>
                <a:latin typeface="Arial"/>
                <a:cs typeface="Arial"/>
              </a:rPr>
              <a:t>transboundary</a:t>
            </a:r>
            <a:r>
              <a:rPr sz="1000" b="1" spc="-1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SWSA</a:t>
            </a:r>
            <a:r>
              <a:rPr sz="1000" b="1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of</a:t>
            </a:r>
            <a:r>
              <a:rPr sz="1000" b="1" spc="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South</a:t>
            </a:r>
            <a:r>
              <a:rPr sz="1000" b="1" spc="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Africa,</a:t>
            </a:r>
            <a:r>
              <a:rPr sz="1000" b="1" spc="-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Lesotho, and </a:t>
            </a:r>
            <a:r>
              <a:rPr sz="1000" b="1" spc="-10" dirty="0">
                <a:solidFill>
                  <a:srgbClr val="003E6B"/>
                </a:solidFill>
                <a:latin typeface="Arial"/>
                <a:cs typeface="Arial"/>
              </a:rPr>
              <a:t>Eswatini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showing</a:t>
            </a:r>
            <a:r>
              <a:rPr sz="1000" b="1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both</a:t>
            </a:r>
            <a:r>
              <a:rPr sz="1000" b="1" spc="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E6B"/>
                </a:solidFill>
                <a:latin typeface="Arial"/>
                <a:cs typeface="Arial"/>
              </a:rPr>
              <a:t>SWSA-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sw</a:t>
            </a:r>
            <a:r>
              <a:rPr sz="1000" b="1" spc="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and</a:t>
            </a:r>
            <a:r>
              <a:rPr sz="1000" b="1" spc="-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E6B"/>
                </a:solidFill>
                <a:latin typeface="Arial"/>
                <a:cs typeface="Arial"/>
              </a:rPr>
              <a:t>SWSA-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gw</a:t>
            </a:r>
            <a:r>
              <a:rPr sz="1000" b="1" spc="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E6B"/>
                </a:solidFill>
                <a:latin typeface="Arial"/>
                <a:cs typeface="Arial"/>
              </a:rPr>
              <a:t>their </a:t>
            </a:r>
            <a:r>
              <a:rPr sz="1000" b="1" spc="-10" dirty="0">
                <a:solidFill>
                  <a:srgbClr val="003E6B"/>
                </a:solidFill>
                <a:latin typeface="Arial"/>
                <a:cs typeface="Arial"/>
              </a:rPr>
              <a:t>overlaps.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24351" y="1040764"/>
            <a:ext cx="1708785" cy="1754505"/>
            <a:chOff x="3824351" y="1040764"/>
            <a:chExt cx="1708785" cy="1754505"/>
          </a:xfrm>
        </p:grpSpPr>
        <p:sp>
          <p:nvSpPr>
            <p:cNvPr id="15" name="object 15"/>
            <p:cNvSpPr/>
            <p:nvPr/>
          </p:nvSpPr>
          <p:spPr>
            <a:xfrm>
              <a:off x="4874895" y="2118486"/>
              <a:ext cx="652145" cy="670560"/>
            </a:xfrm>
            <a:custGeom>
              <a:avLst/>
              <a:gdLst/>
              <a:ahLst/>
              <a:cxnLst/>
              <a:rect l="l" t="t" r="r" b="b"/>
              <a:pathLst>
                <a:path w="652145" h="670560">
                  <a:moveTo>
                    <a:pt x="651763" y="67017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3401" y="1059814"/>
              <a:ext cx="1569085" cy="14080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33876" y="1050289"/>
              <a:ext cx="1588135" cy="1427480"/>
            </a:xfrm>
            <a:custGeom>
              <a:avLst/>
              <a:gdLst/>
              <a:ahLst/>
              <a:cxnLst/>
              <a:rect l="l" t="t" r="r" b="b"/>
              <a:pathLst>
                <a:path w="1588135" h="1427480">
                  <a:moveTo>
                    <a:pt x="0" y="1427099"/>
                  </a:moveTo>
                  <a:lnTo>
                    <a:pt x="1588135" y="1427099"/>
                  </a:lnTo>
                  <a:lnTo>
                    <a:pt x="1588135" y="0"/>
                  </a:lnTo>
                  <a:lnTo>
                    <a:pt x="0" y="0"/>
                  </a:lnTo>
                  <a:lnTo>
                    <a:pt x="0" y="1427099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108" y="1530502"/>
            <a:ext cx="8415655" cy="4293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600" b="1" dirty="0">
                <a:solidFill>
                  <a:srgbClr val="30859C"/>
                </a:solidFill>
                <a:latin typeface="Arial"/>
                <a:cs typeface="Arial"/>
              </a:rPr>
              <a:t>Groundwater</a:t>
            </a:r>
            <a:r>
              <a:rPr sz="1600" b="1" spc="-5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0859C"/>
                </a:solidFill>
                <a:latin typeface="Arial"/>
                <a:cs typeface="Arial"/>
              </a:rPr>
              <a:t>Importance</a:t>
            </a:r>
            <a:r>
              <a:rPr sz="1600" b="1" spc="-2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0859C"/>
                </a:solidFill>
                <a:latin typeface="Arial"/>
                <a:cs typeface="Arial"/>
              </a:rPr>
              <a:t>and</a:t>
            </a:r>
            <a:r>
              <a:rPr sz="1600" b="1" spc="-6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0859C"/>
                </a:solidFill>
                <a:latin typeface="Arial"/>
                <a:cs typeface="Arial"/>
              </a:rPr>
              <a:t>Data</a:t>
            </a:r>
            <a:r>
              <a:rPr sz="1600" b="1" spc="-5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0859C"/>
                </a:solidFill>
                <a:latin typeface="Arial"/>
                <a:cs typeface="Arial"/>
              </a:rPr>
              <a:t>Limitations</a:t>
            </a:r>
            <a:endParaRPr sz="1600">
              <a:latin typeface="Arial"/>
              <a:cs typeface="Arial"/>
            </a:endParaRPr>
          </a:p>
          <a:p>
            <a:pPr marL="12065" marR="5080" indent="-3810" algn="ctr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SWSA-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gw</a:t>
            </a:r>
            <a:r>
              <a:rPr sz="1600" spc="-5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areas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often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differ</a:t>
            </a:r>
            <a:r>
              <a:rPr sz="1600" spc="-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from</a:t>
            </a:r>
            <a:r>
              <a:rPr sz="1600" spc="-3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SWSA-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sw,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highlighting</a:t>
            </a:r>
            <a:r>
              <a:rPr sz="1600" spc="-8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significance</a:t>
            </a:r>
            <a:r>
              <a:rPr sz="1600" spc="-8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groundwater</a:t>
            </a:r>
            <a:r>
              <a:rPr sz="1600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regions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lacking</a:t>
            </a:r>
            <a:r>
              <a:rPr sz="1600" spc="-6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surface</a:t>
            </a:r>
            <a:r>
              <a:rPr sz="1600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water.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2018</a:t>
            </a:r>
            <a:r>
              <a:rPr sz="1600" spc="-3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SWSA</a:t>
            </a:r>
            <a:r>
              <a:rPr sz="1600" spc="-1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noted</a:t>
            </a:r>
            <a:r>
              <a:rPr sz="16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limited</a:t>
            </a:r>
            <a:r>
              <a:rPr sz="16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data</a:t>
            </a:r>
            <a:r>
              <a:rPr sz="16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availability</a:t>
            </a:r>
            <a:r>
              <a:rPr sz="1600" spc="-5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79546"/>
                </a:solidFill>
                <a:latin typeface="Arial"/>
                <a:cs typeface="Arial"/>
              </a:rPr>
              <a:t>Groundwater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Recharge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,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particularly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at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national</a:t>
            </a:r>
            <a:r>
              <a:rPr sz="1600" spc="-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scale,</a:t>
            </a:r>
            <a:r>
              <a:rPr sz="1600" spc="-5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challenges</a:t>
            </a:r>
            <a:r>
              <a:rPr sz="16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accurately</a:t>
            </a:r>
            <a:r>
              <a:rPr sz="16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79546"/>
                </a:solidFill>
                <a:latin typeface="Arial"/>
                <a:cs typeface="Arial"/>
              </a:rPr>
              <a:t>representing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groundwater</a:t>
            </a:r>
            <a:r>
              <a:rPr sz="1600" spc="-10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79546"/>
                </a:solidFill>
                <a:latin typeface="Arial"/>
                <a:cs typeface="Arial"/>
              </a:rPr>
              <a:t>use.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dirty="0">
                <a:solidFill>
                  <a:srgbClr val="30859C"/>
                </a:solidFill>
                <a:latin typeface="Arial"/>
                <a:cs typeface="Arial"/>
              </a:rPr>
              <a:t>Methodology</a:t>
            </a:r>
            <a:r>
              <a:rPr sz="1600" b="1" spc="-2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0859C"/>
                </a:solidFill>
                <a:latin typeface="Arial"/>
                <a:cs typeface="Arial"/>
              </a:rPr>
              <a:t>and</a:t>
            </a:r>
            <a:r>
              <a:rPr sz="1600" b="1" spc="-5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0859C"/>
                </a:solidFill>
                <a:latin typeface="Arial"/>
                <a:cs typeface="Arial"/>
              </a:rPr>
              <a:t>Subjectivity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criteria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thresholds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used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identifying</a:t>
            </a:r>
            <a:r>
              <a:rPr sz="1600" spc="-1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SWSA-gw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aimed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provide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measurable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and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defensible</a:t>
            </a:r>
            <a:r>
              <a:rPr sz="1600" spc="-6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framework,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though</a:t>
            </a:r>
            <a:r>
              <a:rPr sz="1600" spc="-5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79546"/>
                </a:solidFill>
                <a:latin typeface="Arial"/>
                <a:cs typeface="Arial"/>
              </a:rPr>
              <a:t>classification</a:t>
            </a:r>
            <a:r>
              <a:rPr sz="1600" spc="-8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“strategic”</a:t>
            </a:r>
            <a:r>
              <a:rPr sz="16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areas</a:t>
            </a:r>
            <a:r>
              <a:rPr sz="16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remains</a:t>
            </a:r>
            <a:r>
              <a:rPr sz="16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79546"/>
                </a:solidFill>
                <a:latin typeface="Arial"/>
                <a:cs typeface="Arial"/>
              </a:rPr>
              <a:t>somewhat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subjective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.</a:t>
            </a:r>
            <a:r>
              <a:rPr sz="1600" spc="-5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Economic</a:t>
            </a:r>
            <a:r>
              <a:rPr sz="1600" spc="-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significance</a:t>
            </a:r>
            <a:r>
              <a:rPr sz="1600" spc="-6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alone</a:t>
            </a:r>
            <a:r>
              <a:rPr sz="1600" spc="-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not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fully</a:t>
            </a:r>
            <a:r>
              <a:rPr sz="1600" spc="-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capture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importance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groundwater sources.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dirty="0">
                <a:solidFill>
                  <a:srgbClr val="30859C"/>
                </a:solidFill>
                <a:latin typeface="Arial"/>
                <a:cs typeface="Arial"/>
              </a:rPr>
              <a:t>Resource</a:t>
            </a:r>
            <a:r>
              <a:rPr sz="1600" b="1" spc="-3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0859C"/>
                </a:solidFill>
                <a:latin typeface="Arial"/>
                <a:cs typeface="Arial"/>
              </a:rPr>
              <a:t>Protection</a:t>
            </a:r>
            <a:endParaRPr sz="1600">
              <a:latin typeface="Arial"/>
              <a:cs typeface="Arial"/>
            </a:endParaRPr>
          </a:p>
          <a:p>
            <a:pPr marL="6985" algn="ctr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Areas</a:t>
            </a:r>
            <a:r>
              <a:rPr sz="16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dependent</a:t>
            </a:r>
            <a:r>
              <a:rPr sz="16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solely</a:t>
            </a:r>
            <a:r>
              <a:rPr sz="16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79546"/>
                </a:solidFill>
                <a:latin typeface="Arial"/>
                <a:cs typeface="Arial"/>
              </a:rPr>
              <a:t>groundwater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even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not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classified</a:t>
            </a:r>
            <a:r>
              <a:rPr sz="1600" spc="-5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as</a:t>
            </a:r>
            <a:r>
              <a:rPr sz="1600" spc="-1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significant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"source"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areas,</a:t>
            </a:r>
            <a:endParaRPr sz="16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are</a:t>
            </a:r>
            <a:r>
              <a:rPr sz="1600" spc="-3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still</a:t>
            </a:r>
            <a:r>
              <a:rPr sz="1600" spc="-5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crucial</a:t>
            </a:r>
            <a:r>
              <a:rPr sz="1600" spc="-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require</a:t>
            </a:r>
            <a:r>
              <a:rPr sz="16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9546"/>
                </a:solidFill>
                <a:latin typeface="Arial"/>
                <a:cs typeface="Arial"/>
              </a:rPr>
              <a:t>protection</a:t>
            </a:r>
            <a:r>
              <a:rPr sz="16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due</a:t>
            </a:r>
            <a:r>
              <a:rPr sz="1600" spc="-4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their</a:t>
            </a:r>
            <a:r>
              <a:rPr sz="1600" spc="-30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reliance</a:t>
            </a:r>
            <a:r>
              <a:rPr sz="1600" spc="-4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E6B"/>
                </a:solidFill>
                <a:latin typeface="Arial"/>
                <a:cs typeface="Arial"/>
              </a:rPr>
              <a:t>groundwater</a:t>
            </a:r>
            <a:r>
              <a:rPr sz="1600" spc="5" dirty="0">
                <a:solidFill>
                  <a:srgbClr val="003E6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E6B"/>
                </a:solidFill>
                <a:latin typeface="Arial"/>
                <a:cs typeface="Arial"/>
              </a:rPr>
              <a:t>resources.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E6B"/>
                </a:solidFill>
              </a:rPr>
              <a:t>FOCUSING</a:t>
            </a:r>
            <a:r>
              <a:rPr spc="-35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ON</a:t>
            </a:r>
            <a:r>
              <a:rPr spc="-5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THE</a:t>
            </a:r>
            <a:r>
              <a:rPr spc="-15" dirty="0">
                <a:solidFill>
                  <a:srgbClr val="003E6B"/>
                </a:solidFill>
              </a:rPr>
              <a:t> </a:t>
            </a:r>
            <a:r>
              <a:rPr dirty="0">
                <a:solidFill>
                  <a:srgbClr val="003E6B"/>
                </a:solidFill>
              </a:rPr>
              <a:t>REFINEMENT</a:t>
            </a:r>
            <a:r>
              <a:rPr spc="-15" dirty="0">
                <a:solidFill>
                  <a:srgbClr val="003E6B"/>
                </a:solidFill>
              </a:rPr>
              <a:t> </a:t>
            </a:r>
            <a:r>
              <a:rPr spc="-10" dirty="0">
                <a:solidFill>
                  <a:srgbClr val="003E6B"/>
                </a:solidFill>
              </a:rPr>
              <a:t>PROCESS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1136" y="3224276"/>
            <a:ext cx="314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E6B"/>
                </a:solidFill>
              </a:rPr>
              <a:t>PROGRESS</a:t>
            </a:r>
            <a:r>
              <a:rPr sz="2400" spc="-65" dirty="0">
                <a:solidFill>
                  <a:srgbClr val="003E6B"/>
                </a:solidFill>
              </a:rPr>
              <a:t> </a:t>
            </a:r>
            <a:r>
              <a:rPr sz="2400" dirty="0">
                <a:solidFill>
                  <a:srgbClr val="003E6B"/>
                </a:solidFill>
              </a:rPr>
              <a:t>TO</a:t>
            </a:r>
            <a:r>
              <a:rPr sz="2400" spc="-85" dirty="0">
                <a:solidFill>
                  <a:srgbClr val="003E6B"/>
                </a:solidFill>
              </a:rPr>
              <a:t> </a:t>
            </a:r>
            <a:r>
              <a:rPr sz="2400" spc="-20" dirty="0">
                <a:solidFill>
                  <a:srgbClr val="003E6B"/>
                </a:solidFill>
              </a:rPr>
              <a:t>DATE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4" rIns="0" bIns="0" rtlCol="0">
            <a:spAutoFit/>
          </a:bodyPr>
          <a:lstStyle/>
          <a:p>
            <a:pPr marL="1322705">
              <a:lnSpc>
                <a:spcPct val="100000"/>
              </a:lnSpc>
              <a:spcBef>
                <a:spcPts val="100"/>
              </a:spcBef>
            </a:pPr>
            <a:r>
              <a:rPr dirty="0"/>
              <a:t>INCEPTION</a:t>
            </a:r>
            <a:r>
              <a:rPr spc="-25" dirty="0"/>
              <a:t> </a:t>
            </a:r>
            <a:r>
              <a:rPr spc="-10" dirty="0"/>
              <a:t>REPORT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0070" y="1578990"/>
            <a:ext cx="5074285" cy="365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7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Objective</a:t>
            </a:r>
            <a:r>
              <a:rPr sz="1400" b="1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Inception</a:t>
            </a:r>
            <a:r>
              <a:rPr sz="1400" b="1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Report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40335" marR="5080" indent="-317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Establish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clear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understanding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project's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scope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outset.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elements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below,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well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associated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discussions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agreements,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were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incorporated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into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comprehensive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plan,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which</a:t>
            </a:r>
            <a:r>
              <a:rPr sz="14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also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details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stakeholder engagement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capacity-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building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program.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635"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Report</a:t>
            </a:r>
            <a:r>
              <a:rPr sz="14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Project's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scope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(programme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deliverables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invoicing)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High-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level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review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existing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refinement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methodologies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Overview</a:t>
            </a:r>
            <a:r>
              <a:rPr sz="14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evolution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SWSA-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400" spc="-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Africa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Stakeholder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engagement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Char char="•"/>
              <a:tabLst>
                <a:tab pos="184150" algn="l"/>
              </a:tabLst>
            </a:pP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Capacity-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building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mentorship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https://www.dws.gov.za/wem/currentstudies/default.aspx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5604" y="1476324"/>
            <a:ext cx="3147060" cy="4398010"/>
            <a:chOff x="5725604" y="1476324"/>
            <a:chExt cx="3147060" cy="43980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5065" y="1485849"/>
              <a:ext cx="3127629" cy="43787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30366" y="1481086"/>
              <a:ext cx="3137535" cy="4388485"/>
            </a:xfrm>
            <a:custGeom>
              <a:avLst/>
              <a:gdLst/>
              <a:ahLst/>
              <a:cxnLst/>
              <a:rect l="l" t="t" r="r" b="b"/>
              <a:pathLst>
                <a:path w="3137534" h="4388485">
                  <a:moveTo>
                    <a:pt x="0" y="4388231"/>
                  </a:moveTo>
                  <a:lnTo>
                    <a:pt x="3137154" y="4388231"/>
                  </a:lnTo>
                  <a:lnTo>
                    <a:pt x="3137154" y="0"/>
                  </a:lnTo>
                  <a:lnTo>
                    <a:pt x="0" y="0"/>
                  </a:lnTo>
                  <a:lnTo>
                    <a:pt x="0" y="438823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4" rIns="0" bIns="0" rtlCol="0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/>
              <a:t>GAP</a:t>
            </a:r>
            <a:r>
              <a:rPr spc="-125" dirty="0"/>
              <a:t> </a:t>
            </a:r>
            <a:r>
              <a:rPr spc="-20" dirty="0"/>
              <a:t>ANALYSIS</a:t>
            </a:r>
            <a:r>
              <a:rPr spc="-50" dirty="0"/>
              <a:t> </a:t>
            </a:r>
            <a:r>
              <a:rPr spc="-10" dirty="0"/>
              <a:t>REPORT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25604" y="1476349"/>
            <a:ext cx="3147060" cy="4462145"/>
            <a:chOff x="5725604" y="1476349"/>
            <a:chExt cx="3147060" cy="44621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5065" y="1485874"/>
              <a:ext cx="3127629" cy="4442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30366" y="1481112"/>
              <a:ext cx="3137535" cy="4452620"/>
            </a:xfrm>
            <a:custGeom>
              <a:avLst/>
              <a:gdLst/>
              <a:ahLst/>
              <a:cxnLst/>
              <a:rect l="l" t="t" r="r" b="b"/>
              <a:pathLst>
                <a:path w="3137534" h="4452620">
                  <a:moveTo>
                    <a:pt x="0" y="4452365"/>
                  </a:moveTo>
                  <a:lnTo>
                    <a:pt x="3137154" y="4452365"/>
                  </a:lnTo>
                  <a:lnTo>
                    <a:pt x="3137154" y="0"/>
                  </a:lnTo>
                  <a:lnTo>
                    <a:pt x="0" y="0"/>
                  </a:lnTo>
                  <a:lnTo>
                    <a:pt x="0" y="44523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1866" y="1440307"/>
            <a:ext cx="520446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Objective</a:t>
            </a:r>
            <a:r>
              <a:rPr sz="1400" b="1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Gap</a:t>
            </a:r>
            <a:r>
              <a:rPr sz="1400" b="1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Analysis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Report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11760" marR="107314" indent="63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aim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report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systematically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collect,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organize, review,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analyse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relevant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resource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information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project,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determine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if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can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confidently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used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decision-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making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regarding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countries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resources.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Report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catalogue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Gap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analysis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impact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assessment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Technical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feasibility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assessment</a:t>
            </a:r>
            <a:endParaRPr sz="14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Feedback</a:t>
            </a:r>
            <a:r>
              <a:rPr sz="1400" spc="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loop</a:t>
            </a:r>
            <a:r>
              <a:rPr sz="1400" spc="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incorporate</a:t>
            </a:r>
            <a:r>
              <a:rPr sz="1400" spc="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new</a:t>
            </a:r>
            <a:r>
              <a:rPr sz="1400" spc="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information</a:t>
            </a:r>
            <a:r>
              <a:rPr sz="1400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stakeholder 	feedback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Recommendations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strategic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prioritization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>
              <a:latin typeface="Arial"/>
              <a:cs typeface="Arial"/>
            </a:endParaRPr>
          </a:p>
          <a:p>
            <a:pPr marL="12700" marR="756920">
              <a:lnSpc>
                <a:spcPct val="100000"/>
              </a:lnSpc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Once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finalised,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report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will</a:t>
            </a:r>
            <a:r>
              <a:rPr sz="14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be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published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on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https://www.dws.gov.za/wem/currentstudies/default.aspx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37580"/>
            <a:chOff x="0" y="0"/>
            <a:chExt cx="9144000" cy="6037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7" cy="19621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648" y="1959584"/>
              <a:ext cx="4922392" cy="407784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FEF3E9-21FF-D851-FF88-C899EB8766DF}"/>
              </a:ext>
            </a:extLst>
          </p:cNvPr>
          <p:cNvGrpSpPr/>
          <p:nvPr/>
        </p:nvGrpSpPr>
        <p:grpSpPr>
          <a:xfrm>
            <a:off x="2956305" y="255473"/>
            <a:ext cx="3231515" cy="1422704"/>
            <a:chOff x="2956305" y="255473"/>
            <a:chExt cx="3231515" cy="1422704"/>
          </a:xfrm>
        </p:grpSpPr>
        <p:sp>
          <p:nvSpPr>
            <p:cNvPr id="5" name="object 5"/>
            <p:cNvSpPr txBox="1"/>
            <p:nvPr/>
          </p:nvSpPr>
          <p:spPr>
            <a:xfrm>
              <a:off x="3606165" y="255473"/>
              <a:ext cx="1930400" cy="18732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50" b="1" dirty="0">
                  <a:solidFill>
                    <a:srgbClr val="27687B"/>
                  </a:solidFill>
                  <a:latin typeface="Arial"/>
                  <a:cs typeface="Arial"/>
                </a:rPr>
                <a:t>Umvoto</a:t>
              </a:r>
              <a:r>
                <a:rPr sz="1050" b="1" spc="-40" dirty="0">
                  <a:solidFill>
                    <a:srgbClr val="27687B"/>
                  </a:solidFill>
                  <a:latin typeface="Arial"/>
                  <a:cs typeface="Arial"/>
                </a:rPr>
                <a:t> </a:t>
              </a:r>
              <a:r>
                <a:rPr sz="1050" b="1" dirty="0">
                  <a:solidFill>
                    <a:srgbClr val="27687B"/>
                  </a:solidFill>
                  <a:latin typeface="Arial"/>
                  <a:cs typeface="Arial"/>
                </a:rPr>
                <a:t>South</a:t>
              </a:r>
              <a:r>
                <a:rPr sz="1050" b="1" spc="-65" dirty="0">
                  <a:solidFill>
                    <a:srgbClr val="27687B"/>
                  </a:solidFill>
                  <a:latin typeface="Arial"/>
                  <a:cs typeface="Arial"/>
                </a:rPr>
                <a:t> </a:t>
              </a:r>
              <a:r>
                <a:rPr sz="1050" b="1" dirty="0">
                  <a:solidFill>
                    <a:srgbClr val="27687B"/>
                  </a:solidFill>
                  <a:latin typeface="Arial"/>
                  <a:cs typeface="Arial"/>
                </a:rPr>
                <a:t>Africa (Pty)</a:t>
              </a:r>
              <a:r>
                <a:rPr sz="1050" b="1" spc="-5" dirty="0">
                  <a:solidFill>
                    <a:srgbClr val="27687B"/>
                  </a:solidFill>
                  <a:latin typeface="Arial"/>
                  <a:cs typeface="Arial"/>
                </a:rPr>
                <a:t> </a:t>
              </a:r>
              <a:r>
                <a:rPr sz="1050" b="1" spc="-25" dirty="0">
                  <a:solidFill>
                    <a:srgbClr val="27687B"/>
                  </a:solidFill>
                  <a:latin typeface="Arial"/>
                  <a:cs typeface="Arial"/>
                </a:rPr>
                <a:t>Ltd</a:t>
              </a:r>
              <a:endParaRPr sz="1050" dirty="0">
                <a:latin typeface="Arial"/>
                <a:cs typeface="Arial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6305" y="761542"/>
              <a:ext cx="3231515" cy="9166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1966" y="2606801"/>
            <a:ext cx="3168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/>
              <a:t>PRESENTATION</a:t>
            </a:r>
            <a:r>
              <a:rPr sz="2000" spc="-60" dirty="0"/>
              <a:t> </a:t>
            </a:r>
            <a:r>
              <a:rPr sz="2000" spc="-10" dirty="0"/>
              <a:t>OUTLINE</a:t>
            </a:r>
            <a:endParaRPr sz="2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597814" y="3400805"/>
            <a:ext cx="31292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7338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Background</a:t>
            </a:r>
            <a:r>
              <a:rPr sz="18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SWSA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8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Delineation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SWSA-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Progress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Date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Stakeholder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Engagement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Discussion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6982" y="3224276"/>
            <a:ext cx="459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3E6B"/>
                </a:solidFill>
              </a:rPr>
              <a:t>STAKEHOLDER</a:t>
            </a:r>
            <a:r>
              <a:rPr sz="2400" spc="-95" dirty="0">
                <a:solidFill>
                  <a:srgbClr val="003E6B"/>
                </a:solidFill>
              </a:rPr>
              <a:t> </a:t>
            </a:r>
            <a:r>
              <a:rPr sz="2400" spc="-10" dirty="0">
                <a:solidFill>
                  <a:srgbClr val="003E6B"/>
                </a:solidFill>
              </a:rPr>
              <a:t>ENGAGEMENT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Stakeholder</a:t>
            </a:r>
            <a:r>
              <a:rPr spc="-10" dirty="0"/>
              <a:t> </a:t>
            </a:r>
            <a:r>
              <a:rPr dirty="0"/>
              <a:t>engagement</a:t>
            </a:r>
            <a:r>
              <a:rPr spc="-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aimed</a:t>
            </a:r>
            <a:r>
              <a:rPr spc="-10" dirty="0"/>
              <a:t> </a:t>
            </a:r>
            <a:r>
              <a:rPr dirty="0"/>
              <a:t>at</a:t>
            </a:r>
            <a:r>
              <a:rPr spc="-10" dirty="0"/>
              <a:t> </a:t>
            </a:r>
            <a:r>
              <a:rPr dirty="0"/>
              <a:t>ensuring</a:t>
            </a:r>
            <a:r>
              <a:rPr spc="-10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concerns</a:t>
            </a:r>
            <a:r>
              <a:rPr spc="-5" dirty="0"/>
              <a:t> </a:t>
            </a:r>
            <a:r>
              <a:rPr dirty="0"/>
              <a:t>related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SWSA-</a:t>
            </a:r>
            <a:r>
              <a:rPr dirty="0"/>
              <a:t>gw</a:t>
            </a:r>
            <a:r>
              <a:rPr spc="-15" dirty="0"/>
              <a:t> </a:t>
            </a:r>
            <a:r>
              <a:rPr spc="-10" dirty="0"/>
              <a:t>identification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refinement</a:t>
            </a:r>
            <a:r>
              <a:rPr spc="-65" dirty="0"/>
              <a:t> </a:t>
            </a:r>
            <a:r>
              <a:rPr dirty="0"/>
              <a:t>process</a:t>
            </a:r>
            <a:r>
              <a:rPr spc="-6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thoroughly</a:t>
            </a:r>
            <a:r>
              <a:rPr spc="-55" dirty="0"/>
              <a:t> </a:t>
            </a:r>
            <a:r>
              <a:rPr dirty="0"/>
              <a:t>represented</a:t>
            </a:r>
            <a:r>
              <a:rPr spc="-6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effectively</a:t>
            </a:r>
            <a:r>
              <a:rPr spc="-45" dirty="0"/>
              <a:t> </a:t>
            </a:r>
            <a:r>
              <a:rPr spc="-10" dirty="0"/>
              <a:t>addressed.</a:t>
            </a:r>
          </a:p>
          <a:p>
            <a:pPr marL="1270">
              <a:lnSpc>
                <a:spcPct val="100000"/>
              </a:lnSpc>
              <a:spcBef>
                <a:spcPts val="65"/>
              </a:spcBef>
            </a:pPr>
            <a:endParaRPr spc="-10" dirty="0"/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b="1" spc="-10" dirty="0">
                <a:latin typeface="Arial"/>
                <a:cs typeface="Arial"/>
              </a:rPr>
              <a:t>STAKEHOLDER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ENGAGEMENT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PLAN</a:t>
            </a:r>
          </a:p>
          <a:p>
            <a:pPr marL="1270">
              <a:lnSpc>
                <a:spcPct val="100000"/>
              </a:lnSpc>
              <a:spcBef>
                <a:spcPts val="70"/>
              </a:spcBef>
            </a:pPr>
            <a:endParaRPr b="1" spc="-20" dirty="0">
              <a:latin typeface="Arial"/>
              <a:cs typeface="Arial"/>
            </a:endParaRPr>
          </a:p>
          <a:p>
            <a:pPr marL="356235" indent="-342265">
              <a:lnSpc>
                <a:spcPct val="100000"/>
              </a:lnSpc>
              <a:buAutoNum type="arabicPeriod"/>
              <a:tabLst>
                <a:tab pos="356870" algn="l"/>
              </a:tabLst>
            </a:pPr>
            <a:r>
              <a:rPr b="1" dirty="0">
                <a:latin typeface="Arial"/>
                <a:cs typeface="Arial"/>
              </a:rPr>
              <a:t>Identify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Key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Stakeholders</a:t>
            </a:r>
          </a:p>
          <a:p>
            <a:pPr marL="813435" lvl="1" indent="-342265">
              <a:lnSpc>
                <a:spcPct val="100000"/>
              </a:lnSpc>
              <a:buAutoNum type="alphaLcParenR"/>
              <a:tabLst>
                <a:tab pos="814069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Stakeholder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List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(continually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updated)</a:t>
            </a:r>
            <a:endParaRPr sz="1400">
              <a:latin typeface="Arial"/>
              <a:cs typeface="Arial"/>
            </a:endParaRPr>
          </a:p>
          <a:p>
            <a:pPr marL="356235" indent="-342265">
              <a:lnSpc>
                <a:spcPct val="100000"/>
              </a:lnSpc>
              <a:buAutoNum type="arabicPeriod"/>
              <a:tabLst>
                <a:tab pos="356870" algn="l"/>
              </a:tabLst>
            </a:pPr>
            <a:r>
              <a:rPr b="1" dirty="0">
                <a:latin typeface="Arial"/>
                <a:cs typeface="Arial"/>
              </a:rPr>
              <a:t>Define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Stakeholder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Motives</a:t>
            </a:r>
          </a:p>
          <a:p>
            <a:pPr marL="813435" lvl="1" indent="-342265">
              <a:lnSpc>
                <a:spcPct val="100000"/>
              </a:lnSpc>
              <a:buAutoNum type="alphaLcParenR"/>
              <a:tabLst>
                <a:tab pos="814069" algn="l"/>
              </a:tabLst>
            </a:pP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PSC-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01 &amp;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PS-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01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(understand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initial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concerns)</a:t>
            </a:r>
            <a:endParaRPr sz="1400">
              <a:latin typeface="Arial"/>
              <a:cs typeface="Arial"/>
            </a:endParaRPr>
          </a:p>
          <a:p>
            <a:pPr marL="356235" indent="-342265">
              <a:lnSpc>
                <a:spcPct val="100000"/>
              </a:lnSpc>
              <a:buAutoNum type="arabicPeriod"/>
              <a:tabLst>
                <a:tab pos="356870" algn="l"/>
              </a:tabLst>
            </a:pPr>
            <a:r>
              <a:rPr b="1" dirty="0">
                <a:latin typeface="Arial"/>
                <a:cs typeface="Arial"/>
              </a:rPr>
              <a:t>Setup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Stakeholder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Comments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Register</a:t>
            </a:r>
          </a:p>
          <a:p>
            <a:pPr marL="813435" lvl="1" indent="-342265">
              <a:lnSpc>
                <a:spcPct val="100000"/>
              </a:lnSpc>
              <a:buAutoNum type="alphaLcParenR"/>
              <a:tabLst>
                <a:tab pos="814069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Prioritization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comments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(in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consultation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DWS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Managers)</a:t>
            </a:r>
            <a:endParaRPr sz="1400">
              <a:latin typeface="Arial"/>
              <a:cs typeface="Arial"/>
            </a:endParaRPr>
          </a:p>
          <a:p>
            <a:pPr marL="35623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870" algn="l"/>
              </a:tabLst>
            </a:pPr>
            <a:r>
              <a:rPr b="1" spc="-10" dirty="0">
                <a:latin typeface="Arial"/>
                <a:cs typeface="Arial"/>
              </a:rPr>
              <a:t>Responses</a:t>
            </a:r>
          </a:p>
          <a:p>
            <a:pPr marL="813435" lvl="1" indent="-342265">
              <a:lnSpc>
                <a:spcPct val="100000"/>
              </a:lnSpc>
              <a:buAutoNum type="alphaLcParenR"/>
              <a:tabLst>
                <a:tab pos="814069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Documentation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Responses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(in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consultation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DWS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PM)</a:t>
            </a:r>
            <a:endParaRPr sz="1400">
              <a:latin typeface="Arial"/>
              <a:cs typeface="Arial"/>
            </a:endParaRPr>
          </a:p>
          <a:p>
            <a:pPr marL="356235" indent="-342265">
              <a:lnSpc>
                <a:spcPct val="100000"/>
              </a:lnSpc>
              <a:buAutoNum type="arabicPeriod"/>
              <a:tabLst>
                <a:tab pos="356870" algn="l"/>
              </a:tabLst>
            </a:pPr>
            <a:r>
              <a:rPr b="1" spc="-10" dirty="0">
                <a:latin typeface="Arial"/>
                <a:cs typeface="Arial"/>
              </a:rPr>
              <a:t>Communication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Channels</a:t>
            </a:r>
          </a:p>
          <a:p>
            <a:pPr marL="813435" lvl="1" indent="-342265">
              <a:lnSpc>
                <a:spcPct val="100000"/>
              </a:lnSpc>
              <a:buAutoNum type="alphaLcParenR"/>
              <a:tabLst>
                <a:tab pos="814069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PSC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PS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meetings</a:t>
            </a:r>
            <a:endParaRPr sz="1400">
              <a:latin typeface="Arial"/>
              <a:cs typeface="Arial"/>
            </a:endParaRPr>
          </a:p>
          <a:p>
            <a:pPr marL="813435" lvl="1" indent="-342265">
              <a:lnSpc>
                <a:spcPct val="100000"/>
              </a:lnSpc>
              <a:buAutoNum type="alphaLcParenR"/>
              <a:tabLst>
                <a:tab pos="814069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Email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Responses</a:t>
            </a:r>
            <a:endParaRPr sz="1400">
              <a:latin typeface="Arial"/>
              <a:cs typeface="Arial"/>
            </a:endParaRPr>
          </a:p>
          <a:p>
            <a:pPr marL="813435" lvl="1" indent="-342265">
              <a:lnSpc>
                <a:spcPct val="100000"/>
              </a:lnSpc>
              <a:buAutoNum type="alphaLcParenR"/>
              <a:tabLst>
                <a:tab pos="814069" algn="l"/>
              </a:tabLst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Published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Reports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4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STAKEHOLDER</a:t>
            </a:r>
            <a:r>
              <a:rPr spc="-55" dirty="0"/>
              <a:t> </a:t>
            </a:r>
            <a:r>
              <a:rPr dirty="0"/>
              <a:t>ENGAGEMENT</a:t>
            </a:r>
            <a:r>
              <a:rPr spc="-40" dirty="0"/>
              <a:t> </a:t>
            </a:r>
            <a:r>
              <a:rPr spc="-20" dirty="0"/>
              <a:t>PLAN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9552" y="3224276"/>
            <a:ext cx="4105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E6B"/>
                </a:solidFill>
              </a:rPr>
              <a:t>DISCUSSION</a:t>
            </a:r>
            <a:r>
              <a:rPr sz="2400" spc="-55" dirty="0">
                <a:solidFill>
                  <a:srgbClr val="003E6B"/>
                </a:solidFill>
              </a:rPr>
              <a:t> </a:t>
            </a:r>
            <a:r>
              <a:rPr sz="2400" dirty="0">
                <a:solidFill>
                  <a:srgbClr val="003E6B"/>
                </a:solidFill>
              </a:rPr>
              <a:t>&amp;</a:t>
            </a:r>
            <a:r>
              <a:rPr sz="2400" spc="-65" dirty="0">
                <a:solidFill>
                  <a:srgbClr val="003E6B"/>
                </a:solidFill>
              </a:rPr>
              <a:t> </a:t>
            </a:r>
            <a:r>
              <a:rPr sz="2400" spc="-10" dirty="0">
                <a:solidFill>
                  <a:srgbClr val="003E6B"/>
                </a:solidFill>
              </a:rPr>
              <a:t>QUESTIONS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36585" y="6296786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2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531" y="1617725"/>
            <a:ext cx="870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Arial"/>
                <a:cs typeface="Arial"/>
              </a:rPr>
              <a:t>Initiation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2105405"/>
            <a:ext cx="1429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78765" algn="l"/>
              </a:tabLst>
            </a:pP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Initiated</a:t>
            </a:r>
            <a:r>
              <a:rPr sz="16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7375E"/>
                </a:solidFill>
                <a:latin typeface="Arial"/>
                <a:cs typeface="Arial"/>
              </a:rPr>
              <a:t>by:</a:t>
            </a:r>
            <a:endParaRPr sz="16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buFont typeface="Arial"/>
              <a:buChar char="•"/>
              <a:tabLst>
                <a:tab pos="278765" algn="l"/>
              </a:tabLst>
            </a:pP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PSP: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4635" y="2105405"/>
            <a:ext cx="62750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DWS</a:t>
            </a:r>
            <a:r>
              <a:rPr sz="16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Chief</a:t>
            </a:r>
            <a:r>
              <a:rPr sz="16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Directorate:</a:t>
            </a:r>
            <a:r>
              <a:rPr sz="16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6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Ecosystems</a:t>
            </a:r>
            <a:r>
              <a:rPr sz="16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r>
              <a:rPr sz="16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(CD:</a:t>
            </a:r>
            <a:r>
              <a:rPr sz="16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WEM).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Umvoto</a:t>
            </a:r>
            <a:r>
              <a:rPr sz="16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6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Africa</a:t>
            </a:r>
            <a:r>
              <a:rPr sz="16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(Pty) </a:t>
            </a:r>
            <a:r>
              <a:rPr sz="1600" spc="-20" dirty="0">
                <a:solidFill>
                  <a:srgbClr val="17375E"/>
                </a:solidFill>
                <a:latin typeface="Arial"/>
                <a:cs typeface="Arial"/>
              </a:rPr>
              <a:t>Ltd.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531" y="2836621"/>
            <a:ext cx="1370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Arial"/>
                <a:cs typeface="Arial"/>
              </a:rPr>
              <a:t>Project</a:t>
            </a:r>
            <a:r>
              <a:rPr sz="1600" b="1" u="sng" spc="-2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Arial"/>
                <a:cs typeface="Arial"/>
              </a:rPr>
              <a:t>Focus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191" y="3324860"/>
            <a:ext cx="956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78765" algn="l"/>
              </a:tabLst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Focus:</a:t>
            </a:r>
            <a:endParaRPr sz="16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buFont typeface="Arial"/>
              <a:buChar char="•"/>
              <a:tabLst>
                <a:tab pos="278765" algn="l"/>
              </a:tabLst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Goal: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4635" y="3324860"/>
            <a:ext cx="63868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Refine</a:t>
            </a:r>
            <a:r>
              <a:rPr sz="16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6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Africa's</a:t>
            </a:r>
            <a:r>
              <a:rPr sz="16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Strategic</a:t>
            </a:r>
            <a:r>
              <a:rPr sz="16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6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Source</a:t>
            </a:r>
            <a:r>
              <a:rPr sz="16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Areas</a:t>
            </a:r>
            <a:r>
              <a:rPr sz="16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(SWSA-</a:t>
            </a:r>
            <a:r>
              <a:rPr sz="1600" spc="-25" dirty="0">
                <a:solidFill>
                  <a:srgbClr val="17375E"/>
                </a:solidFill>
                <a:latin typeface="Arial"/>
                <a:cs typeface="Arial"/>
              </a:rPr>
              <a:t>gw)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Improve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spatial</a:t>
            </a:r>
            <a:r>
              <a:rPr sz="16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accuracy</a:t>
            </a:r>
            <a:r>
              <a:rPr sz="16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SWSA-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r>
              <a:rPr sz="16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 South</a:t>
            </a:r>
            <a:r>
              <a:rPr sz="16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Africa</a:t>
            </a:r>
            <a:r>
              <a:rPr sz="16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refine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delineations</a:t>
            </a:r>
            <a:r>
              <a:rPr sz="16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be</a:t>
            </a:r>
            <a:r>
              <a:rPr sz="16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aquifer-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specific</a:t>
            </a:r>
            <a:r>
              <a:rPr sz="16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(where</a:t>
            </a:r>
            <a:r>
              <a:rPr sz="16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feasible).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Guide</a:t>
            </a:r>
            <a:r>
              <a:rPr sz="16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r>
              <a:rPr sz="16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protective</a:t>
            </a:r>
            <a:r>
              <a:rPr sz="16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measures.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531" y="4056379"/>
            <a:ext cx="162813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" indent="-2660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0375" algn="l"/>
              </a:tabLst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Purpose: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17375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Arial"/>
                <a:cs typeface="Arial"/>
              </a:rPr>
              <a:t>Implementation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460375" indent="-286385">
              <a:lnSpc>
                <a:spcPct val="100000"/>
              </a:lnSpc>
              <a:buFont typeface="Arial"/>
              <a:buChar char="•"/>
              <a:tabLst>
                <a:tab pos="460375" algn="l"/>
              </a:tabLst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Approach: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17375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460375" indent="-286385">
              <a:lnSpc>
                <a:spcPct val="100000"/>
              </a:lnSpc>
              <a:buFont typeface="Arial"/>
              <a:buChar char="•"/>
              <a:tabLst>
                <a:tab pos="460375" algn="l"/>
              </a:tabLst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Framework: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4635" y="5031994"/>
            <a:ext cx="62223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3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facilitate</a:t>
            </a:r>
            <a:r>
              <a:rPr sz="16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collaboration</a:t>
            </a:r>
            <a:r>
              <a:rPr sz="16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among</a:t>
            </a:r>
            <a:r>
              <a:rPr sz="16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government</a:t>
            </a:r>
            <a:r>
              <a:rPr sz="16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6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non-government stakeholders.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Integrated</a:t>
            </a:r>
            <a:r>
              <a:rPr sz="16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6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Resource</a:t>
            </a:r>
            <a:r>
              <a:rPr sz="16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r>
              <a:rPr sz="16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(IWRM)</a:t>
            </a:r>
            <a:r>
              <a:rPr sz="16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6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per</a:t>
            </a:r>
            <a:r>
              <a:rPr sz="16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National </a:t>
            </a:r>
            <a:r>
              <a:rPr sz="1600" spc="-2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600" spc="-8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Act </a:t>
            </a:r>
            <a:r>
              <a:rPr sz="1600" spc="-20" dirty="0">
                <a:solidFill>
                  <a:srgbClr val="17375E"/>
                </a:solidFill>
                <a:latin typeface="Arial"/>
                <a:cs typeface="Arial"/>
              </a:rPr>
              <a:t>(NWA;</a:t>
            </a:r>
            <a:r>
              <a:rPr sz="1600" spc="-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Act</a:t>
            </a:r>
            <a:r>
              <a:rPr sz="16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No. 36</a:t>
            </a:r>
            <a:r>
              <a:rPr sz="16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of </a:t>
            </a:r>
            <a:r>
              <a:rPr sz="1600" spc="-10" dirty="0">
                <a:solidFill>
                  <a:srgbClr val="17375E"/>
                </a:solidFill>
                <a:latin typeface="Arial"/>
                <a:cs typeface="Arial"/>
              </a:rPr>
              <a:t>1998).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77" rIns="0" bIns="0" rtlCol="0">
            <a:spAutoFit/>
          </a:bodyPr>
          <a:lstStyle/>
          <a:p>
            <a:pPr marL="1266825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</a:t>
            </a:r>
            <a:r>
              <a:rPr spc="-20" dirty="0"/>
              <a:t> </a:t>
            </a:r>
            <a:r>
              <a:rPr spc="-10" dirty="0"/>
              <a:t>OVERVIEW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0702" y="874598"/>
            <a:ext cx="2490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EVOLUTION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OF 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SWSA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10153" y="1761236"/>
            <a:ext cx="491172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early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1970s,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mountain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catchments</a:t>
            </a:r>
            <a:r>
              <a:rPr sz="14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Africa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were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recognized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critical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Source</a:t>
            </a:r>
            <a:r>
              <a:rPr sz="1400" spc="-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Areas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(WSAs),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leading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conservation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strategies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by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Soil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Conservation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Board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(Beinart,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1984).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effort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culminated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Mountain</a:t>
            </a:r>
            <a:r>
              <a:rPr sz="1400" spc="-5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Catchment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Areas</a:t>
            </a:r>
            <a:r>
              <a:rPr sz="1400" spc="-10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Act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(Government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Africa,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1961,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Act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63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1970),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designating</a:t>
            </a:r>
            <a:r>
              <a:rPr sz="1400" spc="-7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109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areas</a:t>
            </a:r>
            <a:r>
              <a:rPr sz="14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“critical</a:t>
            </a:r>
            <a:r>
              <a:rPr sz="14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water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resources”.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5769" y="3255009"/>
            <a:ext cx="49561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term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WSAs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gained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broader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global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recognition,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highlighting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their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role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generation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support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lowlands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(Meybeck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et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al.,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2001).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1677" y="4108450"/>
            <a:ext cx="490410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Initially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identified</a:t>
            </a:r>
            <a:r>
              <a:rPr sz="1400" spc="-7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as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"high</a:t>
            </a:r>
            <a:r>
              <a:rPr sz="14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water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yield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catchments"</a:t>
            </a:r>
            <a:r>
              <a:rPr sz="1400" spc="-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during</a:t>
            </a:r>
            <a:r>
              <a:rPr sz="14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2004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National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Spatial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Biodiversity</a:t>
            </a:r>
            <a:r>
              <a:rPr sz="1400" spc="-1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Assessment,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WSAs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were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typically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recognized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mountainous</a:t>
            </a:r>
            <a:r>
              <a:rPr sz="14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regions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with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higher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Mean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Annual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Runoff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(MAR)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due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factors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like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abundant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rainfall,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soil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composition,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slope,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rock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permeability.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These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areas,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delineated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from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tertiary</a:t>
            </a:r>
            <a:r>
              <a:rPr sz="1400" spc="-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quaternary</a:t>
            </a:r>
            <a:r>
              <a:rPr sz="1400" spc="-7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catchments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,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supplied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~</a:t>
            </a:r>
            <a:r>
              <a:rPr sz="14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50% of</a:t>
            </a:r>
            <a:r>
              <a:rPr sz="14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South</a:t>
            </a:r>
            <a:r>
              <a:rPr sz="1400" spc="-9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Africa's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water.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6780" y="1135380"/>
            <a:ext cx="2214880" cy="2357755"/>
            <a:chOff x="906780" y="1135380"/>
            <a:chExt cx="2214880" cy="2357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" y="1135380"/>
              <a:ext cx="2214372" cy="23576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702" y="1155700"/>
              <a:ext cx="2133714" cy="227558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50391" y="1838020"/>
            <a:ext cx="1323340" cy="5448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635" algn="ctr">
              <a:lnSpc>
                <a:spcPct val="91800"/>
              </a:lnSpc>
              <a:spcBef>
                <a:spcPts val="220"/>
              </a:spcBef>
            </a:pP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109</a:t>
            </a:r>
            <a:r>
              <a:rPr sz="1200" b="1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general</a:t>
            </a:r>
            <a:r>
              <a:rPr sz="1200" b="1" spc="-20" dirty="0">
                <a:solidFill>
                  <a:srgbClr val="17375E"/>
                </a:solidFill>
                <a:latin typeface="Carlito"/>
                <a:cs typeface="Carlito"/>
              </a:rPr>
              <a:t> area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identified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as</a:t>
            </a:r>
            <a:r>
              <a:rPr sz="1200" b="1" spc="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“critical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water</a:t>
            </a:r>
            <a:r>
              <a:rPr sz="12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resources”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6408" y="2561844"/>
            <a:ext cx="1902460" cy="2356485"/>
            <a:chOff x="216408" y="2561844"/>
            <a:chExt cx="1902460" cy="23564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408" y="2561844"/>
              <a:ext cx="1901952" cy="2356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216" y="2581573"/>
              <a:ext cx="1821551" cy="227579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1304" y="3283965"/>
            <a:ext cx="1090295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The</a:t>
            </a:r>
            <a:r>
              <a:rPr sz="12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term</a:t>
            </a:r>
            <a:r>
              <a:rPr sz="1200" b="1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“Water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Source</a:t>
            </a:r>
            <a:r>
              <a:rPr sz="12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Areas”</a:t>
            </a:r>
            <a:r>
              <a:rPr sz="12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25" dirty="0">
                <a:solidFill>
                  <a:srgbClr val="17375E"/>
                </a:solidFill>
                <a:latin typeface="Carlito"/>
                <a:cs typeface="Carlito"/>
              </a:rPr>
              <a:t>is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Internationally Recognised.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08303" y="3985272"/>
            <a:ext cx="2212975" cy="2212975"/>
            <a:chOff x="908303" y="3985272"/>
            <a:chExt cx="2212975" cy="221297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303" y="3985272"/>
              <a:ext cx="2212848" cy="2212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1369" y="4004611"/>
              <a:ext cx="2132174" cy="213300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53058" y="4750053"/>
            <a:ext cx="1326515" cy="6546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15"/>
              </a:spcBef>
            </a:pP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WSAs</a:t>
            </a:r>
            <a:r>
              <a:rPr sz="1100" b="1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delineated</a:t>
            </a:r>
            <a:r>
              <a:rPr sz="1100" b="1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20" dirty="0">
                <a:solidFill>
                  <a:srgbClr val="17375E"/>
                </a:solidFill>
                <a:latin typeface="Carlito"/>
                <a:cs typeface="Carlito"/>
              </a:rPr>
              <a:t>from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tertiary</a:t>
            </a:r>
            <a:r>
              <a:rPr sz="11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25" dirty="0">
                <a:solidFill>
                  <a:srgbClr val="17375E"/>
                </a:solidFill>
                <a:latin typeface="Carlito"/>
                <a:cs typeface="Carlito"/>
              </a:rPr>
              <a:t>and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quaternary</a:t>
            </a:r>
            <a:r>
              <a:rPr sz="11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surface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water</a:t>
            </a:r>
            <a:r>
              <a:rPr sz="11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catchments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62455" y="1141463"/>
            <a:ext cx="1309370" cy="675640"/>
            <a:chOff x="1362455" y="1141463"/>
            <a:chExt cx="1309370" cy="67564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2455" y="1141463"/>
              <a:ext cx="1309116" cy="6614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6379" y="1202410"/>
              <a:ext cx="1002779" cy="6141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9953" y="1165224"/>
              <a:ext cx="1219200" cy="5721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09953" y="1165224"/>
              <a:ext cx="1219200" cy="572135"/>
            </a:xfrm>
            <a:custGeom>
              <a:avLst/>
              <a:gdLst/>
              <a:ahLst/>
              <a:cxnLst/>
              <a:rect l="l" t="t" r="r" b="b"/>
              <a:pathLst>
                <a:path w="1219200" h="572135">
                  <a:moveTo>
                    <a:pt x="0" y="286003"/>
                  </a:moveTo>
                  <a:lnTo>
                    <a:pt x="12384" y="228354"/>
                  </a:lnTo>
                  <a:lnTo>
                    <a:pt x="47904" y="174664"/>
                  </a:lnTo>
                  <a:lnTo>
                    <a:pt x="104108" y="126082"/>
                  </a:lnTo>
                  <a:lnTo>
                    <a:pt x="139201" y="104065"/>
                  </a:lnTo>
                  <a:lnTo>
                    <a:pt x="178546" y="83756"/>
                  </a:lnTo>
                  <a:lnTo>
                    <a:pt x="221836" y="65298"/>
                  </a:lnTo>
                  <a:lnTo>
                    <a:pt x="268764" y="48836"/>
                  </a:lnTo>
                  <a:lnTo>
                    <a:pt x="319026" y="34512"/>
                  </a:lnTo>
                  <a:lnTo>
                    <a:pt x="372314" y="22471"/>
                  </a:lnTo>
                  <a:lnTo>
                    <a:pt x="428322" y="12855"/>
                  </a:lnTo>
                  <a:lnTo>
                    <a:pt x="486743" y="5809"/>
                  </a:lnTo>
                  <a:lnTo>
                    <a:pt x="547271" y="1476"/>
                  </a:lnTo>
                  <a:lnTo>
                    <a:pt x="609600" y="0"/>
                  </a:lnTo>
                  <a:lnTo>
                    <a:pt x="671928" y="1476"/>
                  </a:lnTo>
                  <a:lnTo>
                    <a:pt x="732456" y="5809"/>
                  </a:lnTo>
                  <a:lnTo>
                    <a:pt x="790877" y="12855"/>
                  </a:lnTo>
                  <a:lnTo>
                    <a:pt x="846885" y="22471"/>
                  </a:lnTo>
                  <a:lnTo>
                    <a:pt x="900173" y="34512"/>
                  </a:lnTo>
                  <a:lnTo>
                    <a:pt x="950435" y="48836"/>
                  </a:lnTo>
                  <a:lnTo>
                    <a:pt x="997363" y="65298"/>
                  </a:lnTo>
                  <a:lnTo>
                    <a:pt x="1040653" y="83756"/>
                  </a:lnTo>
                  <a:lnTo>
                    <a:pt x="1079998" y="104065"/>
                  </a:lnTo>
                  <a:lnTo>
                    <a:pt x="1115091" y="126082"/>
                  </a:lnTo>
                  <a:lnTo>
                    <a:pt x="1145625" y="149663"/>
                  </a:lnTo>
                  <a:lnTo>
                    <a:pt x="1191793" y="200943"/>
                  </a:lnTo>
                  <a:lnTo>
                    <a:pt x="1216052" y="256756"/>
                  </a:lnTo>
                  <a:lnTo>
                    <a:pt x="1219200" y="286003"/>
                  </a:lnTo>
                  <a:lnTo>
                    <a:pt x="1216052" y="315253"/>
                  </a:lnTo>
                  <a:lnTo>
                    <a:pt x="1191793" y="371076"/>
                  </a:lnTo>
                  <a:lnTo>
                    <a:pt x="1145625" y="422374"/>
                  </a:lnTo>
                  <a:lnTo>
                    <a:pt x="1115091" y="445965"/>
                  </a:lnTo>
                  <a:lnTo>
                    <a:pt x="1079998" y="467994"/>
                  </a:lnTo>
                  <a:lnTo>
                    <a:pt x="1040653" y="488315"/>
                  </a:lnTo>
                  <a:lnTo>
                    <a:pt x="997363" y="506784"/>
                  </a:lnTo>
                  <a:lnTo>
                    <a:pt x="950435" y="523258"/>
                  </a:lnTo>
                  <a:lnTo>
                    <a:pt x="900173" y="537592"/>
                  </a:lnTo>
                  <a:lnTo>
                    <a:pt x="846885" y="549644"/>
                  </a:lnTo>
                  <a:lnTo>
                    <a:pt x="790877" y="559267"/>
                  </a:lnTo>
                  <a:lnTo>
                    <a:pt x="732456" y="566320"/>
                  </a:lnTo>
                  <a:lnTo>
                    <a:pt x="671928" y="570657"/>
                  </a:lnTo>
                  <a:lnTo>
                    <a:pt x="609600" y="572135"/>
                  </a:lnTo>
                  <a:lnTo>
                    <a:pt x="547271" y="570657"/>
                  </a:lnTo>
                  <a:lnTo>
                    <a:pt x="486743" y="566320"/>
                  </a:lnTo>
                  <a:lnTo>
                    <a:pt x="428322" y="559267"/>
                  </a:lnTo>
                  <a:lnTo>
                    <a:pt x="372314" y="549644"/>
                  </a:lnTo>
                  <a:lnTo>
                    <a:pt x="319026" y="537592"/>
                  </a:lnTo>
                  <a:lnTo>
                    <a:pt x="268764" y="523258"/>
                  </a:lnTo>
                  <a:lnTo>
                    <a:pt x="221836" y="506784"/>
                  </a:lnTo>
                  <a:lnTo>
                    <a:pt x="178546" y="488314"/>
                  </a:lnTo>
                  <a:lnTo>
                    <a:pt x="139201" y="467994"/>
                  </a:lnTo>
                  <a:lnTo>
                    <a:pt x="104108" y="445965"/>
                  </a:lnTo>
                  <a:lnTo>
                    <a:pt x="73574" y="422374"/>
                  </a:lnTo>
                  <a:lnTo>
                    <a:pt x="27406" y="371076"/>
                  </a:lnTo>
                  <a:lnTo>
                    <a:pt x="3147" y="315253"/>
                  </a:lnTo>
                  <a:lnTo>
                    <a:pt x="0" y="286003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698751" y="1269314"/>
            <a:ext cx="6438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1970s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9036" y="2566416"/>
            <a:ext cx="1309370" cy="676910"/>
            <a:chOff x="669036" y="2566416"/>
            <a:chExt cx="1309370" cy="67691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036" y="2566416"/>
              <a:ext cx="1309115" cy="6629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0204" y="2628874"/>
              <a:ext cx="903719" cy="61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797" y="2590673"/>
              <a:ext cx="1219174" cy="57226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15797" y="2590673"/>
              <a:ext cx="1219200" cy="572770"/>
            </a:xfrm>
            <a:custGeom>
              <a:avLst/>
              <a:gdLst/>
              <a:ahLst/>
              <a:cxnLst/>
              <a:rect l="l" t="t" r="r" b="b"/>
              <a:pathLst>
                <a:path w="1219200" h="572769">
                  <a:moveTo>
                    <a:pt x="0" y="286130"/>
                  </a:moveTo>
                  <a:lnTo>
                    <a:pt x="12384" y="228476"/>
                  </a:lnTo>
                  <a:lnTo>
                    <a:pt x="47904" y="174771"/>
                  </a:lnTo>
                  <a:lnTo>
                    <a:pt x="104107" y="126169"/>
                  </a:lnTo>
                  <a:lnTo>
                    <a:pt x="139199" y="104140"/>
                  </a:lnTo>
                  <a:lnTo>
                    <a:pt x="178542" y="83819"/>
                  </a:lnTo>
                  <a:lnTo>
                    <a:pt x="221831" y="65350"/>
                  </a:lnTo>
                  <a:lnTo>
                    <a:pt x="268758" y="48876"/>
                  </a:lnTo>
                  <a:lnTo>
                    <a:pt x="319018" y="34542"/>
                  </a:lnTo>
                  <a:lnTo>
                    <a:pt x="372303" y="22490"/>
                  </a:lnTo>
                  <a:lnTo>
                    <a:pt x="428308" y="12867"/>
                  </a:lnTo>
                  <a:lnTo>
                    <a:pt x="486726" y="5814"/>
                  </a:lnTo>
                  <a:lnTo>
                    <a:pt x="547250" y="1477"/>
                  </a:lnTo>
                  <a:lnTo>
                    <a:pt x="609574" y="0"/>
                  </a:lnTo>
                  <a:lnTo>
                    <a:pt x="671903" y="1477"/>
                  </a:lnTo>
                  <a:lnTo>
                    <a:pt x="732431" y="5814"/>
                  </a:lnTo>
                  <a:lnTo>
                    <a:pt x="790852" y="12867"/>
                  </a:lnTo>
                  <a:lnTo>
                    <a:pt x="846860" y="22490"/>
                  </a:lnTo>
                  <a:lnTo>
                    <a:pt x="900148" y="34542"/>
                  </a:lnTo>
                  <a:lnTo>
                    <a:pt x="950409" y="48876"/>
                  </a:lnTo>
                  <a:lnTo>
                    <a:pt x="997338" y="65350"/>
                  </a:lnTo>
                  <a:lnTo>
                    <a:pt x="1040628" y="83820"/>
                  </a:lnTo>
                  <a:lnTo>
                    <a:pt x="1079972" y="104140"/>
                  </a:lnTo>
                  <a:lnTo>
                    <a:pt x="1115065" y="126169"/>
                  </a:lnTo>
                  <a:lnTo>
                    <a:pt x="1145600" y="149760"/>
                  </a:lnTo>
                  <a:lnTo>
                    <a:pt x="1191768" y="201058"/>
                  </a:lnTo>
                  <a:lnTo>
                    <a:pt x="1216027" y="256881"/>
                  </a:lnTo>
                  <a:lnTo>
                    <a:pt x="1219174" y="286130"/>
                  </a:lnTo>
                  <a:lnTo>
                    <a:pt x="1216027" y="315380"/>
                  </a:lnTo>
                  <a:lnTo>
                    <a:pt x="1191768" y="371203"/>
                  </a:lnTo>
                  <a:lnTo>
                    <a:pt x="1145600" y="422501"/>
                  </a:lnTo>
                  <a:lnTo>
                    <a:pt x="1115065" y="446092"/>
                  </a:lnTo>
                  <a:lnTo>
                    <a:pt x="1079972" y="468121"/>
                  </a:lnTo>
                  <a:lnTo>
                    <a:pt x="1040628" y="488442"/>
                  </a:lnTo>
                  <a:lnTo>
                    <a:pt x="997338" y="506911"/>
                  </a:lnTo>
                  <a:lnTo>
                    <a:pt x="950409" y="523385"/>
                  </a:lnTo>
                  <a:lnTo>
                    <a:pt x="900148" y="537719"/>
                  </a:lnTo>
                  <a:lnTo>
                    <a:pt x="846860" y="549771"/>
                  </a:lnTo>
                  <a:lnTo>
                    <a:pt x="790852" y="559394"/>
                  </a:lnTo>
                  <a:lnTo>
                    <a:pt x="732431" y="566447"/>
                  </a:lnTo>
                  <a:lnTo>
                    <a:pt x="671903" y="570784"/>
                  </a:lnTo>
                  <a:lnTo>
                    <a:pt x="609574" y="572262"/>
                  </a:lnTo>
                  <a:lnTo>
                    <a:pt x="547250" y="570784"/>
                  </a:lnTo>
                  <a:lnTo>
                    <a:pt x="486726" y="566447"/>
                  </a:lnTo>
                  <a:lnTo>
                    <a:pt x="428308" y="559394"/>
                  </a:lnTo>
                  <a:lnTo>
                    <a:pt x="372303" y="549771"/>
                  </a:lnTo>
                  <a:lnTo>
                    <a:pt x="319018" y="537719"/>
                  </a:lnTo>
                  <a:lnTo>
                    <a:pt x="268758" y="523385"/>
                  </a:lnTo>
                  <a:lnTo>
                    <a:pt x="221831" y="506911"/>
                  </a:lnTo>
                  <a:lnTo>
                    <a:pt x="178542" y="488441"/>
                  </a:lnTo>
                  <a:lnTo>
                    <a:pt x="139199" y="468121"/>
                  </a:lnTo>
                  <a:lnTo>
                    <a:pt x="104107" y="446092"/>
                  </a:lnTo>
                  <a:lnTo>
                    <a:pt x="73573" y="422501"/>
                  </a:lnTo>
                  <a:lnTo>
                    <a:pt x="27405" y="371203"/>
                  </a:lnTo>
                  <a:lnTo>
                    <a:pt x="3147" y="315380"/>
                  </a:lnTo>
                  <a:lnTo>
                    <a:pt x="0" y="28613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53185" y="2695448"/>
            <a:ext cx="543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62455" y="3985259"/>
            <a:ext cx="1309370" cy="676910"/>
            <a:chOff x="1362455" y="3985259"/>
            <a:chExt cx="1309370" cy="67691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2455" y="3985259"/>
              <a:ext cx="1309116" cy="6629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5147" y="4047718"/>
              <a:ext cx="903719" cy="614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9953" y="4009897"/>
              <a:ext cx="1219200" cy="57213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09953" y="4009897"/>
              <a:ext cx="1219200" cy="572135"/>
            </a:xfrm>
            <a:custGeom>
              <a:avLst/>
              <a:gdLst/>
              <a:ahLst/>
              <a:cxnLst/>
              <a:rect l="l" t="t" r="r" b="b"/>
              <a:pathLst>
                <a:path w="1219200" h="572135">
                  <a:moveTo>
                    <a:pt x="0" y="286131"/>
                  </a:moveTo>
                  <a:lnTo>
                    <a:pt x="12384" y="228440"/>
                  </a:lnTo>
                  <a:lnTo>
                    <a:pt x="47904" y="174718"/>
                  </a:lnTo>
                  <a:lnTo>
                    <a:pt x="104108" y="126113"/>
                  </a:lnTo>
                  <a:lnTo>
                    <a:pt x="139201" y="104088"/>
                  </a:lnTo>
                  <a:lnTo>
                    <a:pt x="178546" y="83772"/>
                  </a:lnTo>
                  <a:lnTo>
                    <a:pt x="221836" y="65309"/>
                  </a:lnTo>
                  <a:lnTo>
                    <a:pt x="268764" y="48843"/>
                  </a:lnTo>
                  <a:lnTo>
                    <a:pt x="319026" y="34516"/>
                  </a:lnTo>
                  <a:lnTo>
                    <a:pt x="372314" y="22473"/>
                  </a:lnTo>
                  <a:lnTo>
                    <a:pt x="428322" y="12856"/>
                  </a:lnTo>
                  <a:lnTo>
                    <a:pt x="486743" y="5809"/>
                  </a:lnTo>
                  <a:lnTo>
                    <a:pt x="547271" y="1476"/>
                  </a:lnTo>
                  <a:lnTo>
                    <a:pt x="609600" y="0"/>
                  </a:lnTo>
                  <a:lnTo>
                    <a:pt x="671928" y="1476"/>
                  </a:lnTo>
                  <a:lnTo>
                    <a:pt x="732456" y="5809"/>
                  </a:lnTo>
                  <a:lnTo>
                    <a:pt x="790877" y="12856"/>
                  </a:lnTo>
                  <a:lnTo>
                    <a:pt x="846885" y="22473"/>
                  </a:lnTo>
                  <a:lnTo>
                    <a:pt x="900173" y="34516"/>
                  </a:lnTo>
                  <a:lnTo>
                    <a:pt x="950435" y="48843"/>
                  </a:lnTo>
                  <a:lnTo>
                    <a:pt x="997363" y="65309"/>
                  </a:lnTo>
                  <a:lnTo>
                    <a:pt x="1040653" y="83772"/>
                  </a:lnTo>
                  <a:lnTo>
                    <a:pt x="1079998" y="104088"/>
                  </a:lnTo>
                  <a:lnTo>
                    <a:pt x="1115091" y="126113"/>
                  </a:lnTo>
                  <a:lnTo>
                    <a:pt x="1145625" y="149704"/>
                  </a:lnTo>
                  <a:lnTo>
                    <a:pt x="1191793" y="201011"/>
                  </a:lnTo>
                  <a:lnTo>
                    <a:pt x="1216052" y="256861"/>
                  </a:lnTo>
                  <a:lnTo>
                    <a:pt x="1219200" y="286131"/>
                  </a:lnTo>
                  <a:lnTo>
                    <a:pt x="1216052" y="315378"/>
                  </a:lnTo>
                  <a:lnTo>
                    <a:pt x="1191793" y="371191"/>
                  </a:lnTo>
                  <a:lnTo>
                    <a:pt x="1145625" y="422471"/>
                  </a:lnTo>
                  <a:lnTo>
                    <a:pt x="1115091" y="446052"/>
                  </a:lnTo>
                  <a:lnTo>
                    <a:pt x="1079998" y="468069"/>
                  </a:lnTo>
                  <a:lnTo>
                    <a:pt x="1040653" y="488378"/>
                  </a:lnTo>
                  <a:lnTo>
                    <a:pt x="997363" y="506836"/>
                  </a:lnTo>
                  <a:lnTo>
                    <a:pt x="950435" y="523298"/>
                  </a:lnTo>
                  <a:lnTo>
                    <a:pt x="900173" y="537622"/>
                  </a:lnTo>
                  <a:lnTo>
                    <a:pt x="846885" y="549663"/>
                  </a:lnTo>
                  <a:lnTo>
                    <a:pt x="790877" y="559279"/>
                  </a:lnTo>
                  <a:lnTo>
                    <a:pt x="732456" y="566325"/>
                  </a:lnTo>
                  <a:lnTo>
                    <a:pt x="671928" y="570658"/>
                  </a:lnTo>
                  <a:lnTo>
                    <a:pt x="609600" y="572134"/>
                  </a:lnTo>
                  <a:lnTo>
                    <a:pt x="547271" y="570658"/>
                  </a:lnTo>
                  <a:lnTo>
                    <a:pt x="486743" y="566325"/>
                  </a:lnTo>
                  <a:lnTo>
                    <a:pt x="428322" y="559279"/>
                  </a:lnTo>
                  <a:lnTo>
                    <a:pt x="372314" y="549663"/>
                  </a:lnTo>
                  <a:lnTo>
                    <a:pt x="319026" y="537622"/>
                  </a:lnTo>
                  <a:lnTo>
                    <a:pt x="268764" y="523298"/>
                  </a:lnTo>
                  <a:lnTo>
                    <a:pt x="221836" y="506836"/>
                  </a:lnTo>
                  <a:lnTo>
                    <a:pt x="178546" y="488378"/>
                  </a:lnTo>
                  <a:lnTo>
                    <a:pt x="139201" y="468069"/>
                  </a:lnTo>
                  <a:lnTo>
                    <a:pt x="104108" y="446052"/>
                  </a:lnTo>
                  <a:lnTo>
                    <a:pt x="73574" y="422471"/>
                  </a:lnTo>
                  <a:lnTo>
                    <a:pt x="27406" y="371191"/>
                  </a:lnTo>
                  <a:lnTo>
                    <a:pt x="3147" y="315378"/>
                  </a:lnTo>
                  <a:lnTo>
                    <a:pt x="0" y="286131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747520" y="4114927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0976" y="1761489"/>
            <a:ext cx="513397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Atlas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Freshwater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Ecosystem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Priority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Areas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(NFEPAs)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Included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map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SWSAs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both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surface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groundwater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resources,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based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1x1</a:t>
            </a:r>
            <a:r>
              <a:rPr sz="14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min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resolution</a:t>
            </a:r>
            <a:r>
              <a:rPr sz="1400" spc="-6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MAR</a:t>
            </a:r>
            <a:r>
              <a:rPr sz="14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layer</a:t>
            </a:r>
            <a:endParaRPr sz="1400">
              <a:latin typeface="Arial"/>
              <a:cs typeface="Arial"/>
            </a:endParaRPr>
          </a:p>
          <a:p>
            <a:pPr marL="120650" marR="109220" algn="ctr">
              <a:lnSpc>
                <a:spcPct val="100000"/>
              </a:lnSpc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(Pitman,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1996)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sub-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quaternary</a:t>
            </a:r>
            <a:r>
              <a:rPr sz="1400" spc="-6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catchments</a:t>
            </a:r>
            <a:r>
              <a:rPr sz="1400" spc="-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with</a:t>
            </a:r>
            <a:r>
              <a:rPr sz="14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high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MAR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(Nel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et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al.,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2011).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4691" y="3041345"/>
            <a:ext cx="5110480" cy="152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First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set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21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Strategic</a:t>
            </a:r>
            <a:r>
              <a:rPr sz="1400" spc="-5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Surface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Water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Source</a:t>
            </a:r>
            <a:r>
              <a:rPr sz="1400" spc="-114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Areas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(SWSA-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sw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)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Africa,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Lesotho,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Eswatini,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finalized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2013.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These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were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delineated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using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WR2005</a:t>
            </a:r>
            <a:r>
              <a:rPr sz="1400" spc="-6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MAR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at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quaternary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catchment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scale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disaggregated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1.7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x</a:t>
            </a:r>
            <a:r>
              <a:rPr sz="14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1.7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km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resolution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using</a:t>
            </a:r>
            <a:r>
              <a:rPr sz="14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MAR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layer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rainfall-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runoff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relationships.</a:t>
            </a:r>
            <a:r>
              <a:rPr sz="1400" spc="-8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These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areas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cover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8%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land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surface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provide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50%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MAR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(Nel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et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al.,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2013;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WWF-SA,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2013).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2603" y="4748606"/>
            <a:ext cx="49930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Inclusion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groundwater</a:t>
            </a:r>
            <a:r>
              <a:rPr sz="1400" spc="-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along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surface</a:t>
            </a:r>
            <a:r>
              <a:rPr sz="1400" spc="-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water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priority</a:t>
            </a:r>
            <a:r>
              <a:rPr sz="14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areas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delineated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2013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(Smith-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Adao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et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al.,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2016).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30702" y="874598"/>
            <a:ext cx="2490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EVOLUTION</a:t>
            </a:r>
            <a:r>
              <a:rPr spc="-15" dirty="0"/>
              <a:t> </a:t>
            </a:r>
            <a:r>
              <a:rPr dirty="0"/>
              <a:t>OF </a:t>
            </a:r>
            <a:r>
              <a:rPr spc="-20" dirty="0"/>
              <a:t>SWSA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15924" y="1014983"/>
            <a:ext cx="2214880" cy="2357755"/>
            <a:chOff x="915924" y="1014983"/>
            <a:chExt cx="2214880" cy="2357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924" y="1014983"/>
              <a:ext cx="2214372" cy="23576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218" y="1035176"/>
              <a:ext cx="2133739" cy="227558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34846" y="1676781"/>
            <a:ext cx="1235075" cy="808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15"/>
              </a:spcBef>
            </a:pP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SWSAs</a:t>
            </a:r>
            <a:r>
              <a:rPr sz="1100" b="1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@</a:t>
            </a:r>
            <a:r>
              <a:rPr sz="11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1x1min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MAR.</a:t>
            </a:r>
            <a:r>
              <a:rPr sz="11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delineated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from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sub-quaternary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surface</a:t>
            </a:r>
            <a:r>
              <a:rPr sz="11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water catchments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7075" y="2441448"/>
            <a:ext cx="1902460" cy="2356485"/>
            <a:chOff x="227075" y="2441448"/>
            <a:chExt cx="1902460" cy="23564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075" y="2441448"/>
              <a:ext cx="1901952" cy="2356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727" y="2461170"/>
              <a:ext cx="1821581" cy="227580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6699" y="3163570"/>
            <a:ext cx="13404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21</a:t>
            </a:r>
            <a:r>
              <a:rPr sz="1200" b="1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SWSAs</a:t>
            </a:r>
            <a:endParaRPr sz="1200">
              <a:latin typeface="Carlito"/>
              <a:cs typeface="Carlito"/>
            </a:endParaRPr>
          </a:p>
          <a:p>
            <a:pPr marL="12700" marR="5080" algn="ctr">
              <a:lnSpc>
                <a:spcPts val="1320"/>
              </a:lnSpc>
              <a:spcBef>
                <a:spcPts val="80"/>
              </a:spcBef>
            </a:pP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@</a:t>
            </a:r>
            <a:r>
              <a:rPr sz="1200" b="1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1.7x1.7km</a:t>
            </a:r>
            <a:r>
              <a:rPr sz="1200" b="1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MAR</a:t>
            </a:r>
            <a:r>
              <a:rPr sz="1200" b="1" spc="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50" dirty="0">
                <a:solidFill>
                  <a:srgbClr val="17375E"/>
                </a:solidFill>
                <a:latin typeface="Carlito"/>
                <a:cs typeface="Carlito"/>
              </a:rPr>
              <a:t>&amp;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rainfall-runoff relationships.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8972" y="3864876"/>
            <a:ext cx="2212975" cy="2212975"/>
            <a:chOff x="918972" y="3864876"/>
            <a:chExt cx="2212975" cy="221297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8972" y="3864876"/>
              <a:ext cx="2212848" cy="2212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872" y="3884199"/>
              <a:ext cx="2132117" cy="213296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83283" y="4783327"/>
            <a:ext cx="1286510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3365" marR="5080" indent="-241300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Inclusion</a:t>
            </a:r>
            <a:r>
              <a:rPr sz="1100" b="1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of</a:t>
            </a:r>
            <a:r>
              <a:rPr sz="1100" b="1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SWSA-</a:t>
            </a:r>
            <a:r>
              <a:rPr sz="1100" b="1" spc="-25" dirty="0">
                <a:solidFill>
                  <a:srgbClr val="17375E"/>
                </a:solidFill>
                <a:latin typeface="Carlito"/>
                <a:cs typeface="Carlito"/>
              </a:rPr>
              <a:t>gw </a:t>
            </a:r>
            <a:r>
              <a:rPr sz="1100" b="1" dirty="0">
                <a:solidFill>
                  <a:srgbClr val="17375E"/>
                </a:solidFill>
                <a:latin typeface="Carlito"/>
                <a:cs typeface="Carlito"/>
              </a:rPr>
              <a:t>priority</a:t>
            </a:r>
            <a:r>
              <a:rPr sz="11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Carlito"/>
                <a:cs typeface="Carlito"/>
              </a:rPr>
              <a:t>areas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73124" y="1019555"/>
            <a:ext cx="1309370" cy="676910"/>
            <a:chOff x="1373124" y="1019555"/>
            <a:chExt cx="1309370" cy="67691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3124" y="1019555"/>
              <a:ext cx="1309115" cy="6629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5816" y="1082014"/>
              <a:ext cx="903719" cy="6141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0495" y="1044701"/>
              <a:ext cx="1219200" cy="57226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20495" y="1044701"/>
              <a:ext cx="1219200" cy="572770"/>
            </a:xfrm>
            <a:custGeom>
              <a:avLst/>
              <a:gdLst/>
              <a:ahLst/>
              <a:cxnLst/>
              <a:rect l="l" t="t" r="r" b="b"/>
              <a:pathLst>
                <a:path w="1219200" h="572769">
                  <a:moveTo>
                    <a:pt x="0" y="286131"/>
                  </a:moveTo>
                  <a:lnTo>
                    <a:pt x="12384" y="228476"/>
                  </a:lnTo>
                  <a:lnTo>
                    <a:pt x="47904" y="174771"/>
                  </a:lnTo>
                  <a:lnTo>
                    <a:pt x="104108" y="126169"/>
                  </a:lnTo>
                  <a:lnTo>
                    <a:pt x="139201" y="104140"/>
                  </a:lnTo>
                  <a:lnTo>
                    <a:pt x="178546" y="83819"/>
                  </a:lnTo>
                  <a:lnTo>
                    <a:pt x="221836" y="65350"/>
                  </a:lnTo>
                  <a:lnTo>
                    <a:pt x="268764" y="48876"/>
                  </a:lnTo>
                  <a:lnTo>
                    <a:pt x="319026" y="34542"/>
                  </a:lnTo>
                  <a:lnTo>
                    <a:pt x="372314" y="22490"/>
                  </a:lnTo>
                  <a:lnTo>
                    <a:pt x="428322" y="12867"/>
                  </a:lnTo>
                  <a:lnTo>
                    <a:pt x="486743" y="5814"/>
                  </a:lnTo>
                  <a:lnTo>
                    <a:pt x="547271" y="1477"/>
                  </a:lnTo>
                  <a:lnTo>
                    <a:pt x="609600" y="0"/>
                  </a:lnTo>
                  <a:lnTo>
                    <a:pt x="671928" y="1477"/>
                  </a:lnTo>
                  <a:lnTo>
                    <a:pt x="732456" y="5814"/>
                  </a:lnTo>
                  <a:lnTo>
                    <a:pt x="790877" y="12867"/>
                  </a:lnTo>
                  <a:lnTo>
                    <a:pt x="846885" y="22490"/>
                  </a:lnTo>
                  <a:lnTo>
                    <a:pt x="900173" y="34542"/>
                  </a:lnTo>
                  <a:lnTo>
                    <a:pt x="950435" y="48876"/>
                  </a:lnTo>
                  <a:lnTo>
                    <a:pt x="997363" y="65350"/>
                  </a:lnTo>
                  <a:lnTo>
                    <a:pt x="1040653" y="83820"/>
                  </a:lnTo>
                  <a:lnTo>
                    <a:pt x="1079998" y="104140"/>
                  </a:lnTo>
                  <a:lnTo>
                    <a:pt x="1115091" y="126169"/>
                  </a:lnTo>
                  <a:lnTo>
                    <a:pt x="1145625" y="149760"/>
                  </a:lnTo>
                  <a:lnTo>
                    <a:pt x="1191793" y="201058"/>
                  </a:lnTo>
                  <a:lnTo>
                    <a:pt x="1216052" y="256881"/>
                  </a:lnTo>
                  <a:lnTo>
                    <a:pt x="1219200" y="286131"/>
                  </a:lnTo>
                  <a:lnTo>
                    <a:pt x="1216052" y="315380"/>
                  </a:lnTo>
                  <a:lnTo>
                    <a:pt x="1191793" y="371203"/>
                  </a:lnTo>
                  <a:lnTo>
                    <a:pt x="1145625" y="422501"/>
                  </a:lnTo>
                  <a:lnTo>
                    <a:pt x="1115091" y="446092"/>
                  </a:lnTo>
                  <a:lnTo>
                    <a:pt x="1079998" y="468121"/>
                  </a:lnTo>
                  <a:lnTo>
                    <a:pt x="1040653" y="488442"/>
                  </a:lnTo>
                  <a:lnTo>
                    <a:pt x="997363" y="506911"/>
                  </a:lnTo>
                  <a:lnTo>
                    <a:pt x="950435" y="523385"/>
                  </a:lnTo>
                  <a:lnTo>
                    <a:pt x="900173" y="537719"/>
                  </a:lnTo>
                  <a:lnTo>
                    <a:pt x="846885" y="549771"/>
                  </a:lnTo>
                  <a:lnTo>
                    <a:pt x="790877" y="559394"/>
                  </a:lnTo>
                  <a:lnTo>
                    <a:pt x="732456" y="566447"/>
                  </a:lnTo>
                  <a:lnTo>
                    <a:pt x="671928" y="570784"/>
                  </a:lnTo>
                  <a:lnTo>
                    <a:pt x="609600" y="572262"/>
                  </a:lnTo>
                  <a:lnTo>
                    <a:pt x="547271" y="570784"/>
                  </a:lnTo>
                  <a:lnTo>
                    <a:pt x="486743" y="566447"/>
                  </a:lnTo>
                  <a:lnTo>
                    <a:pt x="428322" y="559394"/>
                  </a:lnTo>
                  <a:lnTo>
                    <a:pt x="372314" y="549771"/>
                  </a:lnTo>
                  <a:lnTo>
                    <a:pt x="319026" y="537719"/>
                  </a:lnTo>
                  <a:lnTo>
                    <a:pt x="268764" y="523385"/>
                  </a:lnTo>
                  <a:lnTo>
                    <a:pt x="221836" y="506911"/>
                  </a:lnTo>
                  <a:lnTo>
                    <a:pt x="178546" y="488441"/>
                  </a:lnTo>
                  <a:lnTo>
                    <a:pt x="139201" y="468121"/>
                  </a:lnTo>
                  <a:lnTo>
                    <a:pt x="104108" y="446092"/>
                  </a:lnTo>
                  <a:lnTo>
                    <a:pt x="73574" y="422501"/>
                  </a:lnTo>
                  <a:lnTo>
                    <a:pt x="27406" y="371203"/>
                  </a:lnTo>
                  <a:lnTo>
                    <a:pt x="3147" y="315380"/>
                  </a:lnTo>
                  <a:lnTo>
                    <a:pt x="0" y="286131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57933" y="1149222"/>
            <a:ext cx="543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8180" y="2446020"/>
            <a:ext cx="1310640" cy="676910"/>
            <a:chOff x="678180" y="2446020"/>
            <a:chExt cx="1310640" cy="67691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8180" y="2446020"/>
              <a:ext cx="1310639" cy="6629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0872" y="2508478"/>
              <a:ext cx="903719" cy="61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6300" y="2470277"/>
              <a:ext cx="1219212" cy="5721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6300" y="2470277"/>
              <a:ext cx="1219835" cy="572135"/>
            </a:xfrm>
            <a:custGeom>
              <a:avLst/>
              <a:gdLst/>
              <a:ahLst/>
              <a:cxnLst/>
              <a:rect l="l" t="t" r="r" b="b"/>
              <a:pathLst>
                <a:path w="1219835" h="572135">
                  <a:moveTo>
                    <a:pt x="0" y="286131"/>
                  </a:moveTo>
                  <a:lnTo>
                    <a:pt x="12384" y="228440"/>
                  </a:lnTo>
                  <a:lnTo>
                    <a:pt x="47904" y="174718"/>
                  </a:lnTo>
                  <a:lnTo>
                    <a:pt x="104109" y="126113"/>
                  </a:lnTo>
                  <a:lnTo>
                    <a:pt x="139202" y="104088"/>
                  </a:lnTo>
                  <a:lnTo>
                    <a:pt x="178547" y="83772"/>
                  </a:lnTo>
                  <a:lnTo>
                    <a:pt x="221838" y="65309"/>
                  </a:lnTo>
                  <a:lnTo>
                    <a:pt x="268768" y="48843"/>
                  </a:lnTo>
                  <a:lnTo>
                    <a:pt x="319030" y="34516"/>
                  </a:lnTo>
                  <a:lnTo>
                    <a:pt x="372319" y="22473"/>
                  </a:lnTo>
                  <a:lnTo>
                    <a:pt x="428328" y="12856"/>
                  </a:lnTo>
                  <a:lnTo>
                    <a:pt x="486751" y="5809"/>
                  </a:lnTo>
                  <a:lnTo>
                    <a:pt x="547281" y="1476"/>
                  </a:lnTo>
                  <a:lnTo>
                    <a:pt x="609612" y="0"/>
                  </a:lnTo>
                  <a:lnTo>
                    <a:pt x="671941" y="1476"/>
                  </a:lnTo>
                  <a:lnTo>
                    <a:pt x="732469" y="5809"/>
                  </a:lnTo>
                  <a:lnTo>
                    <a:pt x="790890" y="12856"/>
                  </a:lnTo>
                  <a:lnTo>
                    <a:pt x="846898" y="22473"/>
                  </a:lnTo>
                  <a:lnTo>
                    <a:pt x="900186" y="34516"/>
                  </a:lnTo>
                  <a:lnTo>
                    <a:pt x="950447" y="48843"/>
                  </a:lnTo>
                  <a:lnTo>
                    <a:pt x="997376" y="65309"/>
                  </a:lnTo>
                  <a:lnTo>
                    <a:pt x="1040666" y="83772"/>
                  </a:lnTo>
                  <a:lnTo>
                    <a:pt x="1080011" y="104088"/>
                  </a:lnTo>
                  <a:lnTo>
                    <a:pt x="1115103" y="126113"/>
                  </a:lnTo>
                  <a:lnTo>
                    <a:pt x="1145638" y="149704"/>
                  </a:lnTo>
                  <a:lnTo>
                    <a:pt x="1191806" y="201011"/>
                  </a:lnTo>
                  <a:lnTo>
                    <a:pt x="1216065" y="256861"/>
                  </a:lnTo>
                  <a:lnTo>
                    <a:pt x="1219212" y="286131"/>
                  </a:lnTo>
                  <a:lnTo>
                    <a:pt x="1216065" y="315378"/>
                  </a:lnTo>
                  <a:lnTo>
                    <a:pt x="1191806" y="371191"/>
                  </a:lnTo>
                  <a:lnTo>
                    <a:pt x="1145638" y="422471"/>
                  </a:lnTo>
                  <a:lnTo>
                    <a:pt x="1115103" y="446052"/>
                  </a:lnTo>
                  <a:lnTo>
                    <a:pt x="1080011" y="468069"/>
                  </a:lnTo>
                  <a:lnTo>
                    <a:pt x="1040666" y="488378"/>
                  </a:lnTo>
                  <a:lnTo>
                    <a:pt x="997376" y="506836"/>
                  </a:lnTo>
                  <a:lnTo>
                    <a:pt x="950447" y="523298"/>
                  </a:lnTo>
                  <a:lnTo>
                    <a:pt x="900186" y="537622"/>
                  </a:lnTo>
                  <a:lnTo>
                    <a:pt x="846898" y="549663"/>
                  </a:lnTo>
                  <a:lnTo>
                    <a:pt x="790890" y="559279"/>
                  </a:lnTo>
                  <a:lnTo>
                    <a:pt x="732469" y="566325"/>
                  </a:lnTo>
                  <a:lnTo>
                    <a:pt x="671941" y="570658"/>
                  </a:lnTo>
                  <a:lnTo>
                    <a:pt x="609612" y="572135"/>
                  </a:lnTo>
                  <a:lnTo>
                    <a:pt x="547281" y="570658"/>
                  </a:lnTo>
                  <a:lnTo>
                    <a:pt x="486751" y="566325"/>
                  </a:lnTo>
                  <a:lnTo>
                    <a:pt x="428328" y="559279"/>
                  </a:lnTo>
                  <a:lnTo>
                    <a:pt x="372319" y="549663"/>
                  </a:lnTo>
                  <a:lnTo>
                    <a:pt x="319030" y="537622"/>
                  </a:lnTo>
                  <a:lnTo>
                    <a:pt x="268768" y="523298"/>
                  </a:lnTo>
                  <a:lnTo>
                    <a:pt x="221838" y="506836"/>
                  </a:lnTo>
                  <a:lnTo>
                    <a:pt x="178547" y="488378"/>
                  </a:lnTo>
                  <a:lnTo>
                    <a:pt x="139202" y="468069"/>
                  </a:lnTo>
                  <a:lnTo>
                    <a:pt x="104109" y="446052"/>
                  </a:lnTo>
                  <a:lnTo>
                    <a:pt x="73574" y="422471"/>
                  </a:lnTo>
                  <a:lnTo>
                    <a:pt x="27406" y="371191"/>
                  </a:lnTo>
                  <a:lnTo>
                    <a:pt x="3147" y="315378"/>
                  </a:lnTo>
                  <a:lnTo>
                    <a:pt x="0" y="286131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63853" y="2575051"/>
            <a:ext cx="543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2013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73124" y="3864864"/>
            <a:ext cx="1309370" cy="676910"/>
            <a:chOff x="1373124" y="3864864"/>
            <a:chExt cx="1309370" cy="67691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73124" y="3864864"/>
              <a:ext cx="1309115" cy="6629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5816" y="3927322"/>
              <a:ext cx="903719" cy="614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0495" y="3889375"/>
              <a:ext cx="1219200" cy="57226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20495" y="3889375"/>
              <a:ext cx="1219200" cy="572770"/>
            </a:xfrm>
            <a:custGeom>
              <a:avLst/>
              <a:gdLst/>
              <a:ahLst/>
              <a:cxnLst/>
              <a:rect l="l" t="t" r="r" b="b"/>
              <a:pathLst>
                <a:path w="1219200" h="572770">
                  <a:moveTo>
                    <a:pt x="0" y="286131"/>
                  </a:moveTo>
                  <a:lnTo>
                    <a:pt x="12384" y="228476"/>
                  </a:lnTo>
                  <a:lnTo>
                    <a:pt x="47904" y="174771"/>
                  </a:lnTo>
                  <a:lnTo>
                    <a:pt x="104108" y="126169"/>
                  </a:lnTo>
                  <a:lnTo>
                    <a:pt x="139201" y="104140"/>
                  </a:lnTo>
                  <a:lnTo>
                    <a:pt x="178546" y="83820"/>
                  </a:lnTo>
                  <a:lnTo>
                    <a:pt x="221836" y="65350"/>
                  </a:lnTo>
                  <a:lnTo>
                    <a:pt x="268764" y="48876"/>
                  </a:lnTo>
                  <a:lnTo>
                    <a:pt x="319026" y="34542"/>
                  </a:lnTo>
                  <a:lnTo>
                    <a:pt x="372314" y="22490"/>
                  </a:lnTo>
                  <a:lnTo>
                    <a:pt x="428322" y="12867"/>
                  </a:lnTo>
                  <a:lnTo>
                    <a:pt x="486743" y="5814"/>
                  </a:lnTo>
                  <a:lnTo>
                    <a:pt x="547271" y="1477"/>
                  </a:lnTo>
                  <a:lnTo>
                    <a:pt x="609600" y="0"/>
                  </a:lnTo>
                  <a:lnTo>
                    <a:pt x="671928" y="1477"/>
                  </a:lnTo>
                  <a:lnTo>
                    <a:pt x="732456" y="5814"/>
                  </a:lnTo>
                  <a:lnTo>
                    <a:pt x="790877" y="12867"/>
                  </a:lnTo>
                  <a:lnTo>
                    <a:pt x="846885" y="22490"/>
                  </a:lnTo>
                  <a:lnTo>
                    <a:pt x="900173" y="34542"/>
                  </a:lnTo>
                  <a:lnTo>
                    <a:pt x="950435" y="48876"/>
                  </a:lnTo>
                  <a:lnTo>
                    <a:pt x="997363" y="65350"/>
                  </a:lnTo>
                  <a:lnTo>
                    <a:pt x="1040653" y="83820"/>
                  </a:lnTo>
                  <a:lnTo>
                    <a:pt x="1079998" y="104140"/>
                  </a:lnTo>
                  <a:lnTo>
                    <a:pt x="1115091" y="126169"/>
                  </a:lnTo>
                  <a:lnTo>
                    <a:pt x="1145625" y="149760"/>
                  </a:lnTo>
                  <a:lnTo>
                    <a:pt x="1191793" y="201058"/>
                  </a:lnTo>
                  <a:lnTo>
                    <a:pt x="1216052" y="256881"/>
                  </a:lnTo>
                  <a:lnTo>
                    <a:pt x="1219200" y="286131"/>
                  </a:lnTo>
                  <a:lnTo>
                    <a:pt x="1216052" y="315380"/>
                  </a:lnTo>
                  <a:lnTo>
                    <a:pt x="1191793" y="371203"/>
                  </a:lnTo>
                  <a:lnTo>
                    <a:pt x="1145625" y="422501"/>
                  </a:lnTo>
                  <a:lnTo>
                    <a:pt x="1115091" y="446092"/>
                  </a:lnTo>
                  <a:lnTo>
                    <a:pt x="1079998" y="468121"/>
                  </a:lnTo>
                  <a:lnTo>
                    <a:pt x="1040653" y="488441"/>
                  </a:lnTo>
                  <a:lnTo>
                    <a:pt x="997363" y="506911"/>
                  </a:lnTo>
                  <a:lnTo>
                    <a:pt x="950435" y="523385"/>
                  </a:lnTo>
                  <a:lnTo>
                    <a:pt x="900173" y="537719"/>
                  </a:lnTo>
                  <a:lnTo>
                    <a:pt x="846885" y="549771"/>
                  </a:lnTo>
                  <a:lnTo>
                    <a:pt x="790877" y="559394"/>
                  </a:lnTo>
                  <a:lnTo>
                    <a:pt x="732456" y="566447"/>
                  </a:lnTo>
                  <a:lnTo>
                    <a:pt x="671928" y="570784"/>
                  </a:lnTo>
                  <a:lnTo>
                    <a:pt x="609600" y="572262"/>
                  </a:lnTo>
                  <a:lnTo>
                    <a:pt x="547271" y="570784"/>
                  </a:lnTo>
                  <a:lnTo>
                    <a:pt x="486743" y="566447"/>
                  </a:lnTo>
                  <a:lnTo>
                    <a:pt x="428322" y="559394"/>
                  </a:lnTo>
                  <a:lnTo>
                    <a:pt x="372314" y="549771"/>
                  </a:lnTo>
                  <a:lnTo>
                    <a:pt x="319026" y="537719"/>
                  </a:lnTo>
                  <a:lnTo>
                    <a:pt x="268764" y="523385"/>
                  </a:lnTo>
                  <a:lnTo>
                    <a:pt x="221836" y="506911"/>
                  </a:lnTo>
                  <a:lnTo>
                    <a:pt x="178546" y="488441"/>
                  </a:lnTo>
                  <a:lnTo>
                    <a:pt x="139201" y="468121"/>
                  </a:lnTo>
                  <a:lnTo>
                    <a:pt x="104108" y="446092"/>
                  </a:lnTo>
                  <a:lnTo>
                    <a:pt x="73574" y="422501"/>
                  </a:lnTo>
                  <a:lnTo>
                    <a:pt x="27406" y="371203"/>
                  </a:lnTo>
                  <a:lnTo>
                    <a:pt x="3147" y="315380"/>
                  </a:lnTo>
                  <a:lnTo>
                    <a:pt x="0" y="286131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757933" y="3994530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0038" y="2051431"/>
            <a:ext cx="452437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2018,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Le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Maître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et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al.,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updated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identification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delineation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include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SWSA</a:t>
            </a:r>
            <a:r>
              <a:rPr sz="1400" spc="-9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surface</a:t>
            </a:r>
            <a:r>
              <a:rPr sz="1400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groundwater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based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1.7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1.7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km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resolution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MAR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dataset.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classification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identified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22</a:t>
            </a:r>
            <a:r>
              <a:rPr sz="14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SWSA-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sw</a:t>
            </a:r>
            <a:r>
              <a:rPr sz="14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37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SWSA-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gw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sz="14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SWSA-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covering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~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9%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South</a:t>
            </a:r>
            <a:r>
              <a:rPr sz="1400" spc="-10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Africa's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land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surface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contribute</a:t>
            </a:r>
            <a:r>
              <a:rPr sz="1400" spc="-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around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42%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baseflow.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8409" y="3544646"/>
            <a:ext cx="46697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marR="46990" indent="127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2021,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Lotter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Le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Maître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Department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Environment,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Forestry,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Fisheries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(DEFF)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delineated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SWSAs-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sw</a:t>
            </a:r>
            <a:r>
              <a:rPr sz="14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at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finer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resolution</a:t>
            </a:r>
            <a:r>
              <a:rPr sz="14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90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x</a:t>
            </a:r>
            <a:r>
              <a:rPr sz="14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90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m.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The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refinement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aimed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facilitate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reliable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integration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into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various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planning,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management,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regulatory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processes.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delineation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replaced</a:t>
            </a:r>
            <a:r>
              <a:rPr sz="1400" spc="-5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broad-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scale</a:t>
            </a:r>
            <a:r>
              <a:rPr sz="1400" spc="-5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delineation</a:t>
            </a:r>
            <a:r>
              <a:rPr sz="14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22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SWSA-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sw</a:t>
            </a:r>
            <a:r>
              <a:rPr sz="14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developed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79546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79546"/>
                </a:solidFill>
                <a:latin typeface="Arial"/>
                <a:cs typeface="Arial"/>
              </a:rPr>
              <a:t>2018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77" rIns="0" bIns="0" rtlCol="0">
            <a:spAutoFit/>
          </a:bodyPr>
          <a:lstStyle/>
          <a:p>
            <a:pPr marL="1224280">
              <a:lnSpc>
                <a:spcPct val="100000"/>
              </a:lnSpc>
              <a:spcBef>
                <a:spcPts val="100"/>
              </a:spcBef>
            </a:pPr>
            <a:r>
              <a:rPr dirty="0"/>
              <a:t>EVOLUTION</a:t>
            </a:r>
            <a:r>
              <a:rPr spc="-15" dirty="0"/>
              <a:t> </a:t>
            </a:r>
            <a:r>
              <a:rPr dirty="0"/>
              <a:t>OF </a:t>
            </a:r>
            <a:r>
              <a:rPr spc="-20" dirty="0"/>
              <a:t>SWSA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70788" y="1613916"/>
            <a:ext cx="2467610" cy="2626360"/>
            <a:chOff x="970788" y="1613916"/>
            <a:chExt cx="2467610" cy="26263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788" y="1613916"/>
              <a:ext cx="2467356" cy="26258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196" y="1633982"/>
              <a:ext cx="2386355" cy="25445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34794" y="2398903"/>
            <a:ext cx="1343025" cy="7118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Final</a:t>
            </a:r>
            <a:r>
              <a:rPr sz="1200" b="1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set</a:t>
            </a:r>
            <a:r>
              <a:rPr sz="1200" b="1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of</a:t>
            </a:r>
            <a:r>
              <a:rPr sz="1200" b="1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SWSA-</a:t>
            </a:r>
            <a:r>
              <a:rPr sz="1200" b="1" spc="-25" dirty="0">
                <a:solidFill>
                  <a:srgbClr val="17375E"/>
                </a:solidFill>
                <a:latin typeface="Carlito"/>
                <a:cs typeface="Carlito"/>
              </a:rPr>
              <a:t>sw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&amp;</a:t>
            </a:r>
            <a:r>
              <a:rPr sz="1200" b="1" spc="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SWSA-</a:t>
            </a:r>
            <a:r>
              <a:rPr sz="1200" b="1" spc="-25" dirty="0">
                <a:solidFill>
                  <a:srgbClr val="17375E"/>
                </a:solidFill>
                <a:latin typeface="Carlito"/>
                <a:cs typeface="Carlito"/>
              </a:rPr>
              <a:t>gw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delineated</a:t>
            </a:r>
            <a:r>
              <a:rPr sz="1200" b="1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50" dirty="0">
                <a:solidFill>
                  <a:srgbClr val="17375E"/>
                </a:solidFill>
                <a:latin typeface="Carlito"/>
                <a:cs typeface="Carlito"/>
              </a:rPr>
              <a:t>@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ts val="1300"/>
              </a:lnSpc>
              <a:spcBef>
                <a:spcPts val="5"/>
              </a:spcBef>
            </a:pP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1.7x1.7km</a:t>
            </a:r>
            <a:r>
              <a:rPr sz="1200" b="1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res</a:t>
            </a:r>
            <a:r>
              <a:rPr sz="12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25" dirty="0">
                <a:solidFill>
                  <a:srgbClr val="17375E"/>
                </a:solidFill>
                <a:latin typeface="Carlito"/>
                <a:cs typeface="Carlito"/>
              </a:rPr>
              <a:t>MAR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4215" y="3198876"/>
            <a:ext cx="2464435" cy="2466340"/>
            <a:chOff x="204215" y="3198876"/>
            <a:chExt cx="2464435" cy="24663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5" y="3198876"/>
              <a:ext cx="2464308" cy="24658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722" y="3218307"/>
              <a:ext cx="2384336" cy="238533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3287" y="4140200"/>
            <a:ext cx="155892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3175" algn="ctr">
              <a:lnSpc>
                <a:spcPts val="1320"/>
              </a:lnSpc>
              <a:spcBef>
                <a:spcPts val="240"/>
              </a:spcBef>
            </a:pP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Fine-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scale 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delineation</a:t>
            </a:r>
            <a:r>
              <a:rPr sz="1200" b="1" spc="5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of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 SWSA-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sw</a:t>
            </a:r>
            <a:r>
              <a:rPr sz="12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@ 90</a:t>
            </a:r>
            <a:r>
              <a:rPr sz="1200" b="1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x</a:t>
            </a:r>
            <a:r>
              <a:rPr sz="1200" b="1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200" b="1" spc="-25" dirty="0">
                <a:solidFill>
                  <a:srgbClr val="17375E"/>
                </a:solidFill>
                <a:latin typeface="Carlito"/>
                <a:cs typeface="Carlito"/>
              </a:rPr>
              <a:t>90m </a:t>
            </a:r>
            <a:r>
              <a:rPr sz="1200" b="1" dirty="0">
                <a:solidFill>
                  <a:srgbClr val="17375E"/>
                </a:solidFill>
                <a:latin typeface="Carlito"/>
                <a:cs typeface="Carlito"/>
              </a:rPr>
              <a:t>res</a:t>
            </a:r>
            <a:r>
              <a:rPr sz="1200" b="1" spc="-25" dirty="0">
                <a:solidFill>
                  <a:srgbClr val="17375E"/>
                </a:solidFill>
                <a:latin typeface="Carlito"/>
                <a:cs typeface="Carlito"/>
              </a:rPr>
              <a:t> MAR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48967" y="1595627"/>
            <a:ext cx="1090295" cy="658495"/>
            <a:chOff x="1648967" y="1595627"/>
            <a:chExt cx="1090295" cy="65849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8967" y="1595627"/>
              <a:ext cx="1089672" cy="6263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1931" y="1639798"/>
              <a:ext cx="903719" cy="6141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6338" y="1620773"/>
              <a:ext cx="999998" cy="5346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6338" y="1620773"/>
              <a:ext cx="1000125" cy="534670"/>
            </a:xfrm>
            <a:custGeom>
              <a:avLst/>
              <a:gdLst/>
              <a:ahLst/>
              <a:cxnLst/>
              <a:rect l="l" t="t" r="r" b="b"/>
              <a:pathLst>
                <a:path w="1000125" h="534669">
                  <a:moveTo>
                    <a:pt x="0" y="267335"/>
                  </a:moveTo>
                  <a:lnTo>
                    <a:pt x="15273" y="201491"/>
                  </a:lnTo>
                  <a:lnTo>
                    <a:pt x="58591" y="141634"/>
                  </a:lnTo>
                  <a:lnTo>
                    <a:pt x="89595" y="114576"/>
                  </a:lnTo>
                  <a:lnTo>
                    <a:pt x="126203" y="89764"/>
                  </a:lnTo>
                  <a:lnTo>
                    <a:pt x="167947" y="67450"/>
                  </a:lnTo>
                  <a:lnTo>
                    <a:pt x="214357" y="47882"/>
                  </a:lnTo>
                  <a:lnTo>
                    <a:pt x="264966" y="31311"/>
                  </a:lnTo>
                  <a:lnTo>
                    <a:pt x="319303" y="17987"/>
                  </a:lnTo>
                  <a:lnTo>
                    <a:pt x="376900" y="8161"/>
                  </a:lnTo>
                  <a:lnTo>
                    <a:pt x="437288" y="2082"/>
                  </a:lnTo>
                  <a:lnTo>
                    <a:pt x="499999" y="0"/>
                  </a:lnTo>
                  <a:lnTo>
                    <a:pt x="562709" y="2082"/>
                  </a:lnTo>
                  <a:lnTo>
                    <a:pt x="623097" y="8161"/>
                  </a:lnTo>
                  <a:lnTo>
                    <a:pt x="680694" y="17987"/>
                  </a:lnTo>
                  <a:lnTo>
                    <a:pt x="735031" y="31311"/>
                  </a:lnTo>
                  <a:lnTo>
                    <a:pt x="785640" y="47882"/>
                  </a:lnTo>
                  <a:lnTo>
                    <a:pt x="832050" y="67450"/>
                  </a:lnTo>
                  <a:lnTo>
                    <a:pt x="873794" y="89764"/>
                  </a:lnTo>
                  <a:lnTo>
                    <a:pt x="910402" y="114576"/>
                  </a:lnTo>
                  <a:lnTo>
                    <a:pt x="941406" y="141634"/>
                  </a:lnTo>
                  <a:lnTo>
                    <a:pt x="966336" y="170689"/>
                  </a:lnTo>
                  <a:lnTo>
                    <a:pt x="996101" y="233790"/>
                  </a:lnTo>
                  <a:lnTo>
                    <a:pt x="999998" y="267335"/>
                  </a:lnTo>
                  <a:lnTo>
                    <a:pt x="996101" y="300854"/>
                  </a:lnTo>
                  <a:lnTo>
                    <a:pt x="966336" y="363928"/>
                  </a:lnTo>
                  <a:lnTo>
                    <a:pt x="941406" y="392979"/>
                  </a:lnTo>
                  <a:lnTo>
                    <a:pt x="910402" y="420038"/>
                  </a:lnTo>
                  <a:lnTo>
                    <a:pt x="873794" y="444854"/>
                  </a:lnTo>
                  <a:lnTo>
                    <a:pt x="832050" y="467176"/>
                  </a:lnTo>
                  <a:lnTo>
                    <a:pt x="785640" y="486753"/>
                  </a:lnTo>
                  <a:lnTo>
                    <a:pt x="735031" y="503333"/>
                  </a:lnTo>
                  <a:lnTo>
                    <a:pt x="680694" y="516666"/>
                  </a:lnTo>
                  <a:lnTo>
                    <a:pt x="623097" y="526501"/>
                  </a:lnTo>
                  <a:lnTo>
                    <a:pt x="562709" y="532585"/>
                  </a:lnTo>
                  <a:lnTo>
                    <a:pt x="499999" y="534670"/>
                  </a:lnTo>
                  <a:lnTo>
                    <a:pt x="437288" y="532585"/>
                  </a:lnTo>
                  <a:lnTo>
                    <a:pt x="376900" y="526501"/>
                  </a:lnTo>
                  <a:lnTo>
                    <a:pt x="319303" y="516666"/>
                  </a:lnTo>
                  <a:lnTo>
                    <a:pt x="264966" y="503333"/>
                  </a:lnTo>
                  <a:lnTo>
                    <a:pt x="214357" y="486753"/>
                  </a:lnTo>
                  <a:lnTo>
                    <a:pt x="167947" y="467176"/>
                  </a:lnTo>
                  <a:lnTo>
                    <a:pt x="126203" y="444854"/>
                  </a:lnTo>
                  <a:lnTo>
                    <a:pt x="89595" y="420038"/>
                  </a:lnTo>
                  <a:lnTo>
                    <a:pt x="58591" y="392979"/>
                  </a:lnTo>
                  <a:lnTo>
                    <a:pt x="33661" y="363928"/>
                  </a:lnTo>
                  <a:lnTo>
                    <a:pt x="3896" y="300854"/>
                  </a:lnTo>
                  <a:lnTo>
                    <a:pt x="0" y="26733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4939" y="1706626"/>
            <a:ext cx="543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2018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65632" y="3185147"/>
            <a:ext cx="1091565" cy="657225"/>
            <a:chOff x="865632" y="3185147"/>
            <a:chExt cx="1091565" cy="65722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632" y="3185147"/>
              <a:ext cx="1091183" cy="6248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8596" y="3227806"/>
              <a:ext cx="903719" cy="6141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3257" y="3209416"/>
              <a:ext cx="999998" cy="5346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13257" y="3209416"/>
              <a:ext cx="1000125" cy="534670"/>
            </a:xfrm>
            <a:custGeom>
              <a:avLst/>
              <a:gdLst/>
              <a:ahLst/>
              <a:cxnLst/>
              <a:rect l="l" t="t" r="r" b="b"/>
              <a:pathLst>
                <a:path w="1000125" h="534670">
                  <a:moveTo>
                    <a:pt x="0" y="267335"/>
                  </a:moveTo>
                  <a:lnTo>
                    <a:pt x="15270" y="201491"/>
                  </a:lnTo>
                  <a:lnTo>
                    <a:pt x="58583" y="141634"/>
                  </a:lnTo>
                  <a:lnTo>
                    <a:pt x="89584" y="114576"/>
                  </a:lnTo>
                  <a:lnTo>
                    <a:pt x="126190" y="89764"/>
                  </a:lnTo>
                  <a:lnTo>
                    <a:pt x="167932" y="67450"/>
                  </a:lnTo>
                  <a:lnTo>
                    <a:pt x="214341" y="47882"/>
                  </a:lnTo>
                  <a:lnTo>
                    <a:pt x="264949" y="31311"/>
                  </a:lnTo>
                  <a:lnTo>
                    <a:pt x="319287" y="17987"/>
                  </a:lnTo>
                  <a:lnTo>
                    <a:pt x="376888" y="8161"/>
                  </a:lnTo>
                  <a:lnTo>
                    <a:pt x="437281" y="2082"/>
                  </a:lnTo>
                  <a:lnTo>
                    <a:pt x="499999" y="0"/>
                  </a:lnTo>
                  <a:lnTo>
                    <a:pt x="562734" y="2082"/>
                  </a:lnTo>
                  <a:lnTo>
                    <a:pt x="623139" y="8161"/>
                  </a:lnTo>
                  <a:lnTo>
                    <a:pt x="680746" y="17987"/>
                  </a:lnTo>
                  <a:lnTo>
                    <a:pt x="735087" y="31311"/>
                  </a:lnTo>
                  <a:lnTo>
                    <a:pt x="785695" y="47882"/>
                  </a:lnTo>
                  <a:lnTo>
                    <a:pt x="832101" y="67450"/>
                  </a:lnTo>
                  <a:lnTo>
                    <a:pt x="873838" y="89764"/>
                  </a:lnTo>
                  <a:lnTo>
                    <a:pt x="910437" y="114576"/>
                  </a:lnTo>
                  <a:lnTo>
                    <a:pt x="941431" y="141634"/>
                  </a:lnTo>
                  <a:lnTo>
                    <a:pt x="966352" y="170689"/>
                  </a:lnTo>
                  <a:lnTo>
                    <a:pt x="996103" y="233790"/>
                  </a:lnTo>
                  <a:lnTo>
                    <a:pt x="999998" y="267335"/>
                  </a:lnTo>
                  <a:lnTo>
                    <a:pt x="996103" y="300854"/>
                  </a:lnTo>
                  <a:lnTo>
                    <a:pt x="966352" y="363928"/>
                  </a:lnTo>
                  <a:lnTo>
                    <a:pt x="941431" y="392979"/>
                  </a:lnTo>
                  <a:lnTo>
                    <a:pt x="910437" y="420038"/>
                  </a:lnTo>
                  <a:lnTo>
                    <a:pt x="873838" y="444854"/>
                  </a:lnTo>
                  <a:lnTo>
                    <a:pt x="832101" y="467176"/>
                  </a:lnTo>
                  <a:lnTo>
                    <a:pt x="785695" y="486753"/>
                  </a:lnTo>
                  <a:lnTo>
                    <a:pt x="735087" y="503333"/>
                  </a:lnTo>
                  <a:lnTo>
                    <a:pt x="680746" y="516666"/>
                  </a:lnTo>
                  <a:lnTo>
                    <a:pt x="623139" y="526501"/>
                  </a:lnTo>
                  <a:lnTo>
                    <a:pt x="562734" y="532585"/>
                  </a:lnTo>
                  <a:lnTo>
                    <a:pt x="499999" y="534670"/>
                  </a:lnTo>
                  <a:lnTo>
                    <a:pt x="437281" y="532585"/>
                  </a:lnTo>
                  <a:lnTo>
                    <a:pt x="376888" y="526501"/>
                  </a:lnTo>
                  <a:lnTo>
                    <a:pt x="319287" y="516666"/>
                  </a:lnTo>
                  <a:lnTo>
                    <a:pt x="264949" y="503333"/>
                  </a:lnTo>
                  <a:lnTo>
                    <a:pt x="214341" y="486753"/>
                  </a:lnTo>
                  <a:lnTo>
                    <a:pt x="167932" y="467176"/>
                  </a:lnTo>
                  <a:lnTo>
                    <a:pt x="126190" y="444854"/>
                  </a:lnTo>
                  <a:lnTo>
                    <a:pt x="89584" y="420038"/>
                  </a:lnTo>
                  <a:lnTo>
                    <a:pt x="58583" y="392979"/>
                  </a:lnTo>
                  <a:lnTo>
                    <a:pt x="33656" y="363928"/>
                  </a:lnTo>
                  <a:lnTo>
                    <a:pt x="3895" y="300854"/>
                  </a:lnTo>
                  <a:lnTo>
                    <a:pt x="0" y="26733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41882" y="3295650"/>
            <a:ext cx="543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77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65" dirty="0"/>
              <a:t> </a:t>
            </a:r>
            <a:r>
              <a:rPr dirty="0"/>
              <a:t>POINTS</a:t>
            </a:r>
            <a:r>
              <a:rPr spc="-35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spc="-20" dirty="0"/>
              <a:t>GROUNDWATER</a:t>
            </a:r>
            <a:r>
              <a:rPr spc="20" dirty="0"/>
              <a:t> </a:t>
            </a:r>
            <a:r>
              <a:rPr spc="-20" dirty="0"/>
              <a:t>SWSA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707948" y="1719834"/>
            <a:ext cx="773049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Groundwater</a:t>
            </a:r>
            <a:r>
              <a:rPr sz="1800" b="1" spc="-10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48ED4"/>
                </a:solidFill>
                <a:latin typeface="Arial"/>
                <a:cs typeface="Arial"/>
              </a:rPr>
              <a:t>Recharge</a:t>
            </a:r>
            <a:endParaRPr sz="1800">
              <a:latin typeface="Arial"/>
              <a:cs typeface="Arial"/>
            </a:endParaRPr>
          </a:p>
          <a:p>
            <a:pPr marL="63500" marR="55880" algn="ctr">
              <a:lnSpc>
                <a:spcPct val="100000"/>
              </a:lnSpc>
            </a:pP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Total</a:t>
            </a:r>
            <a:r>
              <a:rPr sz="18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8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recharge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8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800" spc="-1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Africa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34,912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million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baseline="25462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/a,</a:t>
            </a:r>
            <a:r>
              <a:rPr sz="18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15%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(5,397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million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baseline="25462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/a)</a:t>
            </a:r>
            <a:r>
              <a:rPr sz="18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contributed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by</a:t>
            </a:r>
            <a:r>
              <a:rPr sz="18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8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SWSAs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(Le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Maitre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et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al.,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2019).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Overlap</a:t>
            </a:r>
            <a:r>
              <a:rPr sz="1800" b="1" spc="-3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with</a:t>
            </a:r>
            <a:r>
              <a:rPr sz="1800" b="1" spc="-7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Strategic</a:t>
            </a:r>
            <a:r>
              <a:rPr sz="1800" b="1" spc="-4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Surface</a:t>
            </a:r>
            <a:r>
              <a:rPr sz="1800" b="1" spc="-4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Water</a:t>
            </a:r>
            <a:r>
              <a:rPr sz="1800" b="1" spc="-4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Source</a:t>
            </a:r>
            <a:r>
              <a:rPr sz="1800" b="1" spc="-10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48ED4"/>
                </a:solidFill>
                <a:latin typeface="Arial"/>
                <a:cs typeface="Arial"/>
              </a:rPr>
              <a:t>Areas</a:t>
            </a:r>
            <a:endParaRPr sz="1800">
              <a:latin typeface="Arial"/>
              <a:cs typeface="Arial"/>
            </a:endParaRPr>
          </a:p>
          <a:p>
            <a:pPr marL="274955" marR="273050" algn="ctr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Many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SWSAs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overlap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support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surface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SWSAs,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playing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critical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role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sustaining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surface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8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flows and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supporting groundwater-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dependent</a:t>
            </a:r>
            <a:r>
              <a:rPr sz="18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ecosystems</a:t>
            </a:r>
            <a:r>
              <a:rPr sz="18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communities.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548ED4"/>
                </a:solidFill>
                <a:latin typeface="Arial"/>
                <a:cs typeface="Arial"/>
              </a:rPr>
              <a:t>Future</a:t>
            </a:r>
            <a:r>
              <a:rPr sz="1800" b="1" spc="-5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48ED4"/>
                </a:solidFill>
                <a:latin typeface="Arial"/>
                <a:cs typeface="Arial"/>
              </a:rPr>
              <a:t>Focus</a:t>
            </a:r>
            <a:endParaRPr sz="1800">
              <a:latin typeface="Arial"/>
              <a:cs typeface="Arial"/>
            </a:endParaRPr>
          </a:p>
          <a:p>
            <a:pPr marL="320675" marR="316230" algn="ctr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Future</a:t>
            </a:r>
            <a:r>
              <a:rPr sz="18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iterations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framework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will include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specific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mechanisms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for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securing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groundwater,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alongside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ongoing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development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aquifer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plans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by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DWS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priority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systems.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77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</a:t>
            </a:r>
            <a:r>
              <a:rPr spc="-30" dirty="0"/>
              <a:t> </a:t>
            </a:r>
            <a:r>
              <a:rPr spc="-25" dirty="0"/>
              <a:t>MOTIVATION</a:t>
            </a:r>
            <a:r>
              <a:rPr spc="-15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10" dirty="0"/>
              <a:t>OBJECTIVES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9026" y="1870709"/>
            <a:ext cx="836612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7366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overarching</a:t>
            </a:r>
            <a:r>
              <a:rPr sz="18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aim</a:t>
            </a:r>
            <a:r>
              <a:rPr sz="18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enhance</a:t>
            </a:r>
            <a:r>
              <a:rPr sz="18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spatial</a:t>
            </a:r>
            <a:r>
              <a:rPr sz="18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precision</a:t>
            </a:r>
            <a:r>
              <a:rPr sz="18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79546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identification</a:t>
            </a:r>
            <a:r>
              <a:rPr sz="18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South</a:t>
            </a:r>
            <a:r>
              <a:rPr sz="1800" spc="-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Africa's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Strategic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Groundwater</a:t>
            </a:r>
            <a:r>
              <a:rPr sz="18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Source</a:t>
            </a:r>
            <a:r>
              <a:rPr sz="1800" spc="-11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Areas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(SWSA-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gw).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9685" marR="12065" algn="ctr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8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refinement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aims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guide</a:t>
            </a:r>
            <a:r>
              <a:rPr sz="18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various</a:t>
            </a:r>
            <a:r>
              <a:rPr sz="18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protective</a:t>
            </a:r>
            <a:r>
              <a:rPr sz="1800" spc="-4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management</a:t>
            </a:r>
            <a:r>
              <a:rPr sz="18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measures</a:t>
            </a:r>
            <a:r>
              <a:rPr sz="1800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will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facilitate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79546"/>
                </a:solidFill>
                <a:latin typeface="Arial"/>
                <a:cs typeface="Arial"/>
              </a:rPr>
              <a:t>on-the-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ground</a:t>
            </a:r>
            <a:r>
              <a:rPr sz="18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resource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that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aligns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existing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SWSA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related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policies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well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as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National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Water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Resource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Strategy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(NWRS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III)</a:t>
            </a:r>
            <a:r>
              <a:rPr sz="18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and 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NWA.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primary</a:t>
            </a:r>
            <a:r>
              <a:rPr sz="18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objective</a:t>
            </a:r>
            <a:r>
              <a:rPr sz="1800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build</a:t>
            </a:r>
            <a:r>
              <a:rPr sz="18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upon</a:t>
            </a:r>
            <a:r>
              <a:rPr sz="18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foundational </a:t>
            </a:r>
            <a:r>
              <a:rPr sz="1800" spc="-10" dirty="0">
                <a:solidFill>
                  <a:srgbClr val="F79546"/>
                </a:solidFill>
                <a:latin typeface="Arial"/>
                <a:cs typeface="Arial"/>
              </a:rPr>
              <a:t>information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from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previous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studies,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improve</a:t>
            </a:r>
            <a:r>
              <a:rPr sz="18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methodology</a:t>
            </a:r>
            <a:r>
              <a:rPr sz="1800" spc="-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identifying and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delineating SWSA-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gw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both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national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transboundary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aquifers/aquifer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systems,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using</a:t>
            </a:r>
            <a:r>
              <a:rPr sz="1800" spc="-25" dirty="0">
                <a:solidFill>
                  <a:srgbClr val="17375E"/>
                </a:solidFill>
                <a:latin typeface="Arial"/>
                <a:cs typeface="Arial"/>
              </a:rPr>
              <a:t> the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best</a:t>
            </a:r>
            <a:r>
              <a:rPr sz="18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available</a:t>
            </a:r>
            <a:r>
              <a:rPr sz="18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datasets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while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incorporating</a:t>
            </a:r>
            <a:r>
              <a:rPr sz="1800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considerations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8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groundwater</a:t>
            </a:r>
            <a:r>
              <a:rPr sz="1800" spc="-10" dirty="0">
                <a:solidFill>
                  <a:srgbClr val="F79546"/>
                </a:solidFill>
                <a:latin typeface="Arial"/>
                <a:cs typeface="Arial"/>
              </a:rPr>
              <a:t> quality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high</a:t>
            </a:r>
            <a:r>
              <a:rPr sz="18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contribution</a:t>
            </a:r>
            <a:r>
              <a:rPr sz="1800" spc="-2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79546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79546"/>
                </a:solidFill>
                <a:latin typeface="Arial"/>
                <a:cs typeface="Arial"/>
              </a:rPr>
              <a:t>baseflow.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5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3660" y="3224276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PROJECT</a:t>
            </a:r>
            <a:r>
              <a:rPr sz="2400" spc="-110" dirty="0"/>
              <a:t> </a:t>
            </a:r>
            <a:r>
              <a:rPr sz="2400" spc="-20" dirty="0"/>
              <a:t>PLAN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14" y="306324"/>
            <a:ext cx="5646940" cy="1038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35645" y="6296786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2174</Words>
  <Application>Microsoft Office PowerPoint</Application>
  <PresentationFormat>On-screen Show (4:3)</PresentationFormat>
  <Paragraphs>357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Carlito</vt:lpstr>
      <vt:lpstr>Times New Roman</vt:lpstr>
      <vt:lpstr>Wingdings</vt:lpstr>
      <vt:lpstr>Office Theme</vt:lpstr>
      <vt:lpstr>REFINEMNT OF STRATERGIC GROUNDWATER SOURCE AREAS OF SOUTH AFRICA</vt:lpstr>
      <vt:lpstr>PRESENTATION OUTLINE</vt:lpstr>
      <vt:lpstr>PROJECT OVERVIEW</vt:lpstr>
      <vt:lpstr>1970s</vt:lpstr>
      <vt:lpstr>EVOLUTION OF SWSA</vt:lpstr>
      <vt:lpstr>EVOLUTION OF SWSA</vt:lpstr>
      <vt:lpstr>KEY POINTS ON GROUNDWATER SWSA</vt:lpstr>
      <vt:lpstr>PROJECT MOTIVATION &amp; OBJECTIVES</vt:lpstr>
      <vt:lpstr>PROJECT PLAN</vt:lpstr>
      <vt:lpstr>PROJECT TIMELINE</vt:lpstr>
      <vt:lpstr>PHASE 3</vt:lpstr>
      <vt:lpstr>DELINEATION OF SWSA FOR GROUNDWATER</vt:lpstr>
      <vt:lpstr>2018 SET OF SWSA</vt:lpstr>
      <vt:lpstr>FOCUSING ON THE REFINEMENT PROCESS</vt:lpstr>
      <vt:lpstr>GROUNWATER SWSA REFINEMENT</vt:lpstr>
      <vt:lpstr>FOCUSING ON THE REFINEMENT PROCESS</vt:lpstr>
      <vt:lpstr>PROGRESS TO DATE</vt:lpstr>
      <vt:lpstr>INCEPTION REPORT</vt:lpstr>
      <vt:lpstr>GAP ANALYSIS REPORT</vt:lpstr>
      <vt:lpstr>STAKEHOLDER ENGAGEMENT</vt:lpstr>
      <vt:lpstr>STAKEHOLDER ENGAGEMENT PLAN</vt:lpstr>
      <vt:lpstr>DISCUSSION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Dr.Nzama</cp:lastModifiedBy>
  <cp:revision>1</cp:revision>
  <dcterms:created xsi:type="dcterms:W3CDTF">2024-08-16T11:06:41Z</dcterms:created>
  <dcterms:modified xsi:type="dcterms:W3CDTF">2024-09-09T13:36:50Z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2024-08-16T00:00:00Z</vt:filetime>
  </property>
  <property fmtid="{D5CDD505-2E9C-101B-9397-08002B2CF9AE}" pid="5" name="Producer">
    <vt:lpwstr>3-Heights(TM) PDF Security Shell 4.8.25.2 (http://www.pdf-tools.com)</vt:lpwstr>
  </property>
</Properties>
</file>